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51"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p:notes"/>
          <p:cNvSpPr/>
          <p:nvPr>
            <p:ph idx="2" type="sldImg"/>
          </p:nvPr>
        </p:nvSpPr>
        <p:spPr>
          <a:xfrm>
            <a:off x="1143251"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400">
              <a:latin typeface="Comic Sans MS"/>
              <a:ea typeface="Comic Sans MS"/>
              <a:cs typeface="Comic Sans MS"/>
              <a:sym typeface="Comic Sans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165330cec6_0_8: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65330cec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165b83f995_0_2:notes"/>
          <p:cNvSpPr/>
          <p:nvPr>
            <p:ph idx="2" type="sldImg"/>
          </p:nvPr>
        </p:nvSpPr>
        <p:spPr>
          <a:xfrm>
            <a:off x="1143251"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65b83f99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543b7665_0_60: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543b766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543b7665_0_41: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543b766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omic Sans MS"/>
              <a:ea typeface="Comic Sans MS"/>
              <a:cs typeface="Comic Sans MS"/>
              <a:sym typeface="Comic Sans M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543b7665_0_66: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543b766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f81852cbb_0_5: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f81852cb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Comic Sans MS"/>
              <a:ea typeface="Comic Sans MS"/>
              <a:cs typeface="Comic Sans MS"/>
              <a:sym typeface="Comic Sans M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3fba247e77_1_0: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fba247e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g6543b7665_0_79: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6543b766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3fa65ec35a_1_0: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fa65ec35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1656ad52c6_0_3: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656ad52c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omic Sans MS"/>
              <a:ea typeface="Comic Sans MS"/>
              <a:cs typeface="Comic Sans MS"/>
              <a:sym typeface="Comic Sans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b91552c97_0_51: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b91552c9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omic Sans MS"/>
              <a:ea typeface="Comic Sans MS"/>
              <a:cs typeface="Comic Sans MS"/>
              <a:sym typeface="Comic Sans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b91552c97_0_56: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91552c9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latin typeface="Comic Sans MS"/>
              <a:ea typeface="Comic Sans MS"/>
              <a:cs typeface="Comic Sans MS"/>
              <a:sym typeface="Comic Sans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165330cec6_0_0: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65330ce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Comic Sans MS"/>
              <a:ea typeface="Comic Sans MS"/>
              <a:cs typeface="Comic Sans MS"/>
              <a:sym typeface="Comic Sans MS"/>
            </a:endParaRPr>
          </a:p>
          <a:p>
            <a:pPr indent="0" lvl="0" marL="0" rtl="0" algn="l">
              <a:spcBef>
                <a:spcPts val="0"/>
              </a:spcBef>
              <a:spcAft>
                <a:spcPts val="0"/>
              </a:spcAft>
              <a:buNone/>
            </a:pPr>
            <a:r>
              <a:t/>
            </a:r>
            <a:endParaRPr sz="1400">
              <a:latin typeface="Comic Sans MS"/>
              <a:ea typeface="Comic Sans MS"/>
              <a:cs typeface="Comic Sans MS"/>
              <a:sym typeface="Comic Sans M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543b7665_0_35:notes"/>
          <p:cNvSpPr/>
          <p:nvPr>
            <p:ph idx="2" type="sldImg"/>
          </p:nvPr>
        </p:nvSpPr>
        <p:spPr>
          <a:xfrm>
            <a:off x="1143242"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543b766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1fce0ff582_0_0:notes"/>
          <p:cNvSpPr/>
          <p:nvPr>
            <p:ph idx="2" type="sldImg"/>
          </p:nvPr>
        </p:nvSpPr>
        <p:spPr>
          <a:xfrm>
            <a:off x="1143251"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fce0ff5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000"/>
              </a:lnSpc>
              <a:spcBef>
                <a:spcPts val="0"/>
              </a:spcBef>
              <a:spcAft>
                <a:spcPts val="0"/>
              </a:spcAft>
              <a:buClr>
                <a:schemeClr val="dk1"/>
              </a:buClr>
              <a:buSzPts val="1100"/>
              <a:buFont typeface="Arial"/>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4691100"/>
          </a:xfrm>
          <a:prstGeom prst="rect">
            <a:avLst/>
          </a:prstGeom>
          <a:solidFill>
            <a:schemeClr val="dk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11" name="Google Shape;11;p2"/>
          <p:cNvCxnSpPr/>
          <p:nvPr/>
        </p:nvCxnSpPr>
        <p:spPr>
          <a:xfrm>
            <a:off x="0" y="4662140"/>
            <a:ext cx="9144000" cy="0"/>
          </a:xfrm>
          <a:prstGeom prst="straightConnector1">
            <a:avLst/>
          </a:prstGeom>
          <a:noFill/>
          <a:ln cap="flat" cmpd="sng" w="57150">
            <a:solidFill>
              <a:srgbClr val="000000">
                <a:alpha val="14901"/>
              </a:srgbClr>
            </a:solidFill>
            <a:prstDash val="solid"/>
            <a:round/>
            <a:headEnd len="sm" w="sm" type="none"/>
            <a:tailEnd len="sm" w="sm" type="none"/>
          </a:ln>
        </p:spPr>
      </p:cxnSp>
      <p:sp>
        <p:nvSpPr>
          <p:cNvPr id="12" name="Google Shape;12;p2"/>
          <p:cNvSpPr txBox="1"/>
          <p:nvPr>
            <p:ph type="ctrTitle"/>
          </p:nvPr>
        </p:nvSpPr>
        <p:spPr>
          <a:xfrm>
            <a:off x="685800" y="2490375"/>
            <a:ext cx="7772400" cy="2198400"/>
          </a:xfrm>
          <a:prstGeom prst="rect">
            <a:avLst/>
          </a:prstGeom>
        </p:spPr>
        <p:txBody>
          <a:bodyPr anchorCtr="0" anchor="b" bIns="91425" lIns="91425" spcFirstLastPara="1" rIns="91425" wrap="square" tIns="91425">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3" name="Google Shape;13;p2"/>
          <p:cNvSpPr txBox="1"/>
          <p:nvPr>
            <p:ph idx="1" type="subTitle"/>
          </p:nvPr>
        </p:nvSpPr>
        <p:spPr>
          <a:xfrm>
            <a:off x="685800" y="4836036"/>
            <a:ext cx="7772400" cy="1032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000"/>
              <a:buNone/>
              <a:defRPr>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14" name="Google Shape;14;p2"/>
          <p:cNvSpPr txBox="1"/>
          <p:nvPr>
            <p:ph idx="12" type="sldNum"/>
          </p:nvPr>
        </p:nvSpPr>
        <p:spPr>
          <a:xfrm>
            <a:off x="8556791"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3"/>
          <p:cNvSpPr/>
          <p:nvPr/>
        </p:nvSpPr>
        <p:spPr>
          <a:xfrm>
            <a:off x="0" y="0"/>
            <a:ext cx="9144000" cy="1533300"/>
          </a:xfrm>
          <a:prstGeom prst="rect">
            <a:avLst/>
          </a:prstGeom>
          <a:solidFill>
            <a:srgbClr val="2388DB"/>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17" name="Google Shape;17;p3"/>
          <p:cNvCxnSpPr/>
          <p:nvPr/>
        </p:nvCxnSpPr>
        <p:spPr>
          <a:xfrm>
            <a:off x="0" y="1503834"/>
            <a:ext cx="9144000" cy="0"/>
          </a:xfrm>
          <a:prstGeom prst="straightConnector1">
            <a:avLst/>
          </a:prstGeom>
          <a:noFill/>
          <a:ln cap="flat" cmpd="sng" w="57150">
            <a:solidFill>
              <a:srgbClr val="000000">
                <a:alpha val="14901"/>
              </a:srgbClr>
            </a:solidFill>
            <a:prstDash val="solid"/>
            <a:round/>
            <a:headEnd len="sm" w="sm" type="none"/>
            <a:tailEnd len="sm" w="sm" type="none"/>
          </a:ln>
        </p:spPr>
      </p:cxnSp>
      <p:sp>
        <p:nvSpPr>
          <p:cNvPr id="18" name="Google Shape;18;p3"/>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9" name="Google Shape;19;p3"/>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 name="Google Shape;20;p3"/>
          <p:cNvSpPr txBox="1"/>
          <p:nvPr>
            <p:ph idx="12" type="sldNum"/>
          </p:nvPr>
        </p:nvSpPr>
        <p:spPr>
          <a:xfrm>
            <a:off x="8556791"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4"/>
          <p:cNvSpPr/>
          <p:nvPr/>
        </p:nvSpPr>
        <p:spPr>
          <a:xfrm>
            <a:off x="0" y="0"/>
            <a:ext cx="9144000" cy="1533300"/>
          </a:xfrm>
          <a:prstGeom prst="rect">
            <a:avLst/>
          </a:prstGeom>
          <a:solidFill>
            <a:schemeClr val="dk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23" name="Google Shape;23;p4"/>
          <p:cNvCxnSpPr/>
          <p:nvPr/>
        </p:nvCxnSpPr>
        <p:spPr>
          <a:xfrm>
            <a:off x="0" y="1503834"/>
            <a:ext cx="9144000" cy="0"/>
          </a:xfrm>
          <a:prstGeom prst="straightConnector1">
            <a:avLst/>
          </a:prstGeom>
          <a:noFill/>
          <a:ln cap="flat" cmpd="sng" w="57150">
            <a:solidFill>
              <a:srgbClr val="000000">
                <a:alpha val="14901"/>
              </a:srgbClr>
            </a:solidFill>
            <a:prstDash val="solid"/>
            <a:round/>
            <a:headEnd len="sm" w="sm" type="none"/>
            <a:tailEnd len="sm" w="sm" type="none"/>
          </a:ln>
        </p:spPr>
      </p:cxnSp>
      <p:sp>
        <p:nvSpPr>
          <p:cNvPr id="24" name="Google Shape;24;p4"/>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5" name="Google Shape;25;p4"/>
          <p:cNvSpPr txBox="1"/>
          <p:nvPr>
            <p:ph idx="1" type="body"/>
          </p:nvPr>
        </p:nvSpPr>
        <p:spPr>
          <a:xfrm>
            <a:off x="457200"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6" name="Google Shape;26;p4"/>
          <p:cNvSpPr txBox="1"/>
          <p:nvPr>
            <p:ph idx="2" type="body"/>
          </p:nvPr>
        </p:nvSpPr>
        <p:spPr>
          <a:xfrm>
            <a:off x="4692274"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7" name="Google Shape;27;p4"/>
          <p:cNvSpPr txBox="1"/>
          <p:nvPr>
            <p:ph idx="12" type="sldNum"/>
          </p:nvPr>
        </p:nvSpPr>
        <p:spPr>
          <a:xfrm>
            <a:off x="8556791"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5"/>
          <p:cNvSpPr/>
          <p:nvPr/>
        </p:nvSpPr>
        <p:spPr>
          <a:xfrm>
            <a:off x="0" y="0"/>
            <a:ext cx="9144000" cy="1533300"/>
          </a:xfrm>
          <a:prstGeom prst="rect">
            <a:avLst/>
          </a:prstGeom>
          <a:solidFill>
            <a:srgbClr val="2388DB"/>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30" name="Google Shape;30;p5"/>
          <p:cNvCxnSpPr/>
          <p:nvPr/>
        </p:nvCxnSpPr>
        <p:spPr>
          <a:xfrm>
            <a:off x="0" y="1503834"/>
            <a:ext cx="9144000" cy="0"/>
          </a:xfrm>
          <a:prstGeom prst="straightConnector1">
            <a:avLst/>
          </a:prstGeom>
          <a:noFill/>
          <a:ln cap="flat" cmpd="sng" w="57150">
            <a:solidFill>
              <a:srgbClr val="000000">
                <a:alpha val="14901"/>
              </a:srgbClr>
            </a:solidFill>
            <a:prstDash val="solid"/>
            <a:round/>
            <a:headEnd len="sm" w="sm" type="none"/>
            <a:tailEnd len="sm" w="sm" type="none"/>
          </a:ln>
        </p:spPr>
      </p:cxnSp>
      <p:sp>
        <p:nvSpPr>
          <p:cNvPr id="31" name="Google Shape;31;p5"/>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2" type="sldNum"/>
          </p:nvPr>
        </p:nvSpPr>
        <p:spPr>
          <a:xfrm>
            <a:off x="8556791"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3" name="Shape 33"/>
        <p:cNvGrpSpPr/>
        <p:nvPr/>
      </p:nvGrpSpPr>
      <p:grpSpPr>
        <a:xfrm>
          <a:off x="0" y="0"/>
          <a:ext cx="0" cy="0"/>
          <a:chOff x="0" y="0"/>
          <a:chExt cx="0" cy="0"/>
        </a:xfrm>
      </p:grpSpPr>
      <p:sp>
        <p:nvSpPr>
          <p:cNvPr id="34" name="Google Shape;34;p6"/>
          <p:cNvSpPr txBox="1"/>
          <p:nvPr>
            <p:ph idx="1" type="body"/>
          </p:nvPr>
        </p:nvSpPr>
        <p:spPr>
          <a:xfrm>
            <a:off x="457200" y="5875079"/>
            <a:ext cx="8229600" cy="692700"/>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2"/>
              </a:buClr>
              <a:buSzPts val="1800"/>
              <a:buNone/>
              <a:defRPr sz="1800">
                <a:solidFill>
                  <a:schemeClr val="dk2"/>
                </a:solidFill>
              </a:defRPr>
            </a:lvl1pPr>
          </a:lstStyle>
          <a:p/>
        </p:txBody>
      </p:sp>
      <p:sp>
        <p:nvSpPr>
          <p:cNvPr id="35" name="Google Shape;35;p6"/>
          <p:cNvSpPr/>
          <p:nvPr/>
        </p:nvSpPr>
        <p:spPr>
          <a:xfrm>
            <a:off x="4274" y="0"/>
            <a:ext cx="9144000" cy="5875200"/>
          </a:xfrm>
          <a:prstGeom prst="rect">
            <a:avLst/>
          </a:prstGeom>
          <a:solidFill>
            <a:srgbClr val="2388DB"/>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36" name="Google Shape;36;p6"/>
          <p:cNvCxnSpPr/>
          <p:nvPr/>
        </p:nvCxnSpPr>
        <p:spPr>
          <a:xfrm>
            <a:off x="0" y="5845828"/>
            <a:ext cx="9144000" cy="0"/>
          </a:xfrm>
          <a:prstGeom prst="straightConnector1">
            <a:avLst/>
          </a:prstGeom>
          <a:noFill/>
          <a:ln cap="flat" cmpd="sng" w="57150">
            <a:solidFill>
              <a:srgbClr val="000000">
                <a:alpha val="14901"/>
              </a:srgbClr>
            </a:solidFill>
            <a:prstDash val="solid"/>
            <a:round/>
            <a:headEnd len="sm" w="sm" type="none"/>
            <a:tailEnd len="sm" w="sm" type="none"/>
          </a:ln>
        </p:spPr>
      </p:cxnSp>
      <p:sp>
        <p:nvSpPr>
          <p:cNvPr id="37" name="Google Shape;37;p6"/>
          <p:cNvSpPr txBox="1"/>
          <p:nvPr>
            <p:ph idx="12" type="sldNum"/>
          </p:nvPr>
        </p:nvSpPr>
        <p:spPr>
          <a:xfrm>
            <a:off x="8556791"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dk2"/>
        </a:solidFill>
      </p:bgPr>
    </p:bg>
    <p:spTree>
      <p:nvGrpSpPr>
        <p:cNvPr id="38" name="Shape 38"/>
        <p:cNvGrpSpPr/>
        <p:nvPr/>
      </p:nvGrpSpPr>
      <p:grpSpPr>
        <a:xfrm>
          <a:off x="0" y="0"/>
          <a:ext cx="0" cy="0"/>
          <a:chOff x="0" y="0"/>
          <a:chExt cx="0" cy="0"/>
        </a:xfrm>
      </p:grpSpPr>
      <p:sp>
        <p:nvSpPr>
          <p:cNvPr id="39" name="Google Shape;39;p7"/>
          <p:cNvSpPr txBox="1"/>
          <p:nvPr>
            <p:ph idx="12" type="sldNum"/>
          </p:nvPr>
        </p:nvSpPr>
        <p:spPr>
          <a:xfrm>
            <a:off x="8556791"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z">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600"/>
              <a:buNone/>
              <a:defRPr b="1" sz="3600">
                <a:solidFill>
                  <a:schemeClr val="lt1"/>
                </a:solidFill>
              </a:defRPr>
            </a:lvl1pPr>
            <a:lvl2pPr lvl="1">
              <a:spcBef>
                <a:spcPts val="0"/>
              </a:spcBef>
              <a:spcAft>
                <a:spcPts val="0"/>
              </a:spcAft>
              <a:buClr>
                <a:schemeClr val="lt1"/>
              </a:buClr>
              <a:buSzPts val="3600"/>
              <a:buNone/>
              <a:defRPr b="1" sz="3600">
                <a:solidFill>
                  <a:schemeClr val="lt1"/>
                </a:solidFill>
              </a:defRPr>
            </a:lvl2pPr>
            <a:lvl3pPr lvl="2">
              <a:spcBef>
                <a:spcPts val="0"/>
              </a:spcBef>
              <a:spcAft>
                <a:spcPts val="0"/>
              </a:spcAft>
              <a:buClr>
                <a:schemeClr val="lt1"/>
              </a:buClr>
              <a:buSzPts val="3600"/>
              <a:buNone/>
              <a:defRPr b="1" sz="3600">
                <a:solidFill>
                  <a:schemeClr val="lt1"/>
                </a:solidFill>
              </a:defRPr>
            </a:lvl3pPr>
            <a:lvl4pPr lvl="3">
              <a:spcBef>
                <a:spcPts val="0"/>
              </a:spcBef>
              <a:spcAft>
                <a:spcPts val="0"/>
              </a:spcAft>
              <a:buClr>
                <a:schemeClr val="lt1"/>
              </a:buClr>
              <a:buSzPts val="3600"/>
              <a:buNone/>
              <a:defRPr b="1" sz="3600">
                <a:solidFill>
                  <a:schemeClr val="lt1"/>
                </a:solidFill>
              </a:defRPr>
            </a:lvl4pPr>
            <a:lvl5pPr lvl="4">
              <a:spcBef>
                <a:spcPts val="0"/>
              </a:spcBef>
              <a:spcAft>
                <a:spcPts val="0"/>
              </a:spcAft>
              <a:buClr>
                <a:schemeClr val="lt1"/>
              </a:buClr>
              <a:buSzPts val="3600"/>
              <a:buNone/>
              <a:defRPr b="1" sz="3600">
                <a:solidFill>
                  <a:schemeClr val="lt1"/>
                </a:solidFill>
              </a:defRPr>
            </a:lvl5pPr>
            <a:lvl6pPr lvl="5">
              <a:spcBef>
                <a:spcPts val="0"/>
              </a:spcBef>
              <a:spcAft>
                <a:spcPts val="0"/>
              </a:spcAft>
              <a:buClr>
                <a:schemeClr val="lt1"/>
              </a:buClr>
              <a:buSzPts val="3600"/>
              <a:buNone/>
              <a:defRPr b="1" sz="3600">
                <a:solidFill>
                  <a:schemeClr val="lt1"/>
                </a:solidFill>
              </a:defRPr>
            </a:lvl6pPr>
            <a:lvl7pPr lvl="6">
              <a:spcBef>
                <a:spcPts val="0"/>
              </a:spcBef>
              <a:spcAft>
                <a:spcPts val="0"/>
              </a:spcAft>
              <a:buClr>
                <a:schemeClr val="lt1"/>
              </a:buClr>
              <a:buSzPts val="3600"/>
              <a:buNone/>
              <a:defRPr b="1" sz="3600">
                <a:solidFill>
                  <a:schemeClr val="lt1"/>
                </a:solidFill>
              </a:defRPr>
            </a:lvl7pPr>
            <a:lvl8pPr lvl="7">
              <a:spcBef>
                <a:spcPts val="0"/>
              </a:spcBef>
              <a:spcAft>
                <a:spcPts val="0"/>
              </a:spcAft>
              <a:buClr>
                <a:schemeClr val="lt1"/>
              </a:buClr>
              <a:buSzPts val="3600"/>
              <a:buNone/>
              <a:defRPr b="1" sz="3600">
                <a:solidFill>
                  <a:schemeClr val="lt1"/>
                </a:solidFill>
              </a:defRPr>
            </a:lvl8pPr>
            <a:lvl9pPr lvl="8">
              <a:spcBef>
                <a:spcPts val="0"/>
              </a:spcBef>
              <a:spcAft>
                <a:spcPts val="0"/>
              </a:spcAft>
              <a:buClr>
                <a:schemeClr val="lt1"/>
              </a:buClr>
              <a:buSzPts val="3600"/>
              <a:buNone/>
              <a:defRPr b="1" sz="3600">
                <a:solidFill>
                  <a:schemeClr val="lt1"/>
                </a:solidFill>
              </a:defRPr>
            </a:lvl9pPr>
          </a:lstStyle>
          <a:p/>
        </p:txBody>
      </p:sp>
      <p:sp>
        <p:nvSpPr>
          <p:cNvPr id="7" name="Google Shape;7;p1"/>
          <p:cNvSpPr txBox="1"/>
          <p:nvPr>
            <p:ph idx="1" type="body"/>
          </p:nvPr>
        </p:nvSpPr>
        <p:spPr>
          <a:xfrm>
            <a:off x="457200" y="1600200"/>
            <a:ext cx="8229600" cy="4967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sp>
        <p:nvSpPr>
          <p:cNvPr id="8" name="Google Shape;8;p1"/>
          <p:cNvSpPr txBox="1"/>
          <p:nvPr>
            <p:ph idx="12" type="sldNum"/>
          </p:nvPr>
        </p:nvSpPr>
        <p:spPr>
          <a:xfrm>
            <a:off x="8556791" y="6333134"/>
            <a:ext cx="548700" cy="524700"/>
          </a:xfrm>
          <a:prstGeom prst="rect">
            <a:avLst/>
          </a:prstGeom>
          <a:noFill/>
          <a:ln>
            <a:noFill/>
          </a:ln>
        </p:spPr>
        <p:txBody>
          <a:bodyPr anchorCtr="0" anchor="ctr" bIns="91425" lIns="91425" spcFirstLastPara="1" rIns="91425" wrap="square" tIns="91425">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scholastic.com/bookclubs"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rcsdk8.org/sites/main/files/file-attachments/volunteer_policy_-_update_10-2017_0.pdf"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ell.blogs.nytimes.com/2016/07/25/helping-our-school-age-children-sleep-better/?_r=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document/d/1opebGrAKDzrjAxSUGCFdbIwIwbzN53TFp27chCRaIso/edit?usp=sharing" TargetMode="Externa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salon.com/2016/03/05/homework_is_wrecking_our_kids_the_research_is_clear_lets_ban_elementary_homework/" TargetMode="External"/><Relationship Id="rId4" Type="http://schemas.openxmlformats.org/officeDocument/2006/relationships/hyperlink" Target="http://www.brandonkblom.com/2017/11/6-dos-when-it-comes-to-homework.html" TargetMode="External"/><Relationship Id="rId5" Type="http://schemas.openxmlformats.org/officeDocument/2006/relationships/hyperlink" Target="https://bookwhisperer.com/2015/02/08/ive-got-research-yes-i-do-ive-got-research-how-about-you/" TargetMode="External"/><Relationship Id="rId6" Type="http://schemas.openxmlformats.org/officeDocument/2006/relationships/hyperlink" Target="https://bookwhisperer.com/2015/02/08/ive-got-research-yes-i-do-ive-got-research-how-about-yo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cde.ca.gov/be/st/S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donorschoose.org/we-teach/2117847?projects=true" TargetMode="External"/><Relationship Id="rId4" Type="http://schemas.openxmlformats.org/officeDocument/2006/relationships/hyperlink" Target="http://a.co/0FIOkQ9" TargetMode="External"/><Relationship Id="rId5" Type="http://schemas.openxmlformats.org/officeDocument/2006/relationships/hyperlink" Target="https://www.donorschoose.org/project/stop-sitting-still/2112738/?rf=link-siteshare-2016-08-teacher-teacher_2117847&amp;challengeid=2071766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MjF1bG5LUcs"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sp>
        <p:nvSpPr>
          <p:cNvPr id="44" name="Google Shape;44;p8"/>
          <p:cNvSpPr txBox="1"/>
          <p:nvPr>
            <p:ph type="ctrTitle"/>
          </p:nvPr>
        </p:nvSpPr>
        <p:spPr>
          <a:xfrm>
            <a:off x="4852725" y="3622850"/>
            <a:ext cx="3605400" cy="1065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800">
                <a:latin typeface="Comic Sans MS"/>
                <a:ea typeface="Comic Sans MS"/>
                <a:cs typeface="Comic Sans MS"/>
                <a:sym typeface="Comic Sans MS"/>
              </a:rPr>
              <a:t>WELCOME!</a:t>
            </a:r>
            <a:endParaRPr sz="4800">
              <a:latin typeface="Comic Sans MS"/>
              <a:ea typeface="Comic Sans MS"/>
              <a:cs typeface="Comic Sans MS"/>
              <a:sym typeface="Comic Sans MS"/>
            </a:endParaRPr>
          </a:p>
        </p:txBody>
      </p:sp>
      <p:sp>
        <p:nvSpPr>
          <p:cNvPr id="45" name="Google Shape;45;p8"/>
          <p:cNvSpPr txBox="1"/>
          <p:nvPr>
            <p:ph idx="1" type="subTitle"/>
          </p:nvPr>
        </p:nvSpPr>
        <p:spPr>
          <a:xfrm>
            <a:off x="2384825" y="4812250"/>
            <a:ext cx="6588600" cy="169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latin typeface="Comic Sans MS"/>
                <a:ea typeface="Comic Sans MS"/>
                <a:cs typeface="Comic Sans MS"/>
                <a:sym typeface="Comic Sans MS"/>
              </a:rPr>
              <a:t>Mrs. Bartell </a:t>
            </a:r>
            <a:endParaRPr sz="2400">
              <a:solidFill>
                <a:schemeClr val="dk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 sz="2400">
                <a:solidFill>
                  <a:schemeClr val="dk1"/>
                </a:solidFill>
                <a:latin typeface="Comic Sans MS"/>
                <a:ea typeface="Comic Sans MS"/>
                <a:cs typeface="Comic Sans MS"/>
                <a:sym typeface="Comic Sans MS"/>
              </a:rPr>
              <a:t>cbartell@rcsdk8.org</a:t>
            </a:r>
            <a:endParaRPr sz="2400">
              <a:solidFill>
                <a:schemeClr val="dk1"/>
              </a:solidFill>
              <a:latin typeface="Comic Sans MS"/>
              <a:ea typeface="Comic Sans MS"/>
              <a:cs typeface="Comic Sans MS"/>
              <a:sym typeface="Comic Sans MS"/>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Comic Sans MS"/>
                <a:ea typeface="Comic Sans MS"/>
                <a:cs typeface="Comic Sans MS"/>
                <a:sym typeface="Comic Sans MS"/>
              </a:rPr>
              <a:t>771 – 1750 </a:t>
            </a:r>
            <a:endParaRPr sz="2400">
              <a:solidFill>
                <a:schemeClr val="dk1"/>
              </a:solidFill>
              <a:latin typeface="Comic Sans MS"/>
              <a:ea typeface="Comic Sans MS"/>
              <a:cs typeface="Comic Sans MS"/>
              <a:sym typeface="Comic Sans MS"/>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Comic Sans MS"/>
                <a:ea typeface="Comic Sans MS"/>
                <a:cs typeface="Comic Sans MS"/>
                <a:sym typeface="Comic Sans MS"/>
              </a:rPr>
              <a:t>Follow @BartellTeach</a:t>
            </a:r>
            <a:r>
              <a:rPr lang="en" sz="2400">
                <a:solidFill>
                  <a:schemeClr val="dk1"/>
                </a:solidFill>
                <a:latin typeface="Comic Sans MS"/>
                <a:ea typeface="Comic Sans MS"/>
                <a:cs typeface="Comic Sans MS"/>
                <a:sym typeface="Comic Sans MS"/>
              </a:rPr>
              <a:t> @BartellsDojo	</a:t>
            </a:r>
            <a:endParaRPr sz="24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46" name="Google Shape;46;p8"/>
          <p:cNvSpPr txBox="1"/>
          <p:nvPr/>
        </p:nvSpPr>
        <p:spPr>
          <a:xfrm>
            <a:off x="5753750" y="162875"/>
            <a:ext cx="3336000" cy="19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backtoschool animated.gif" id="47" name="Google Shape;47;p8"/>
          <p:cNvPicPr preferRelativeResize="0"/>
          <p:nvPr/>
        </p:nvPicPr>
        <p:blipFill>
          <a:blip r:embed="rId3">
            <a:alphaModFix/>
          </a:blip>
          <a:stretch>
            <a:fillRect/>
          </a:stretch>
        </p:blipFill>
        <p:spPr>
          <a:xfrm>
            <a:off x="433850" y="489876"/>
            <a:ext cx="4297075" cy="2798750"/>
          </a:xfrm>
          <a:prstGeom prst="rect">
            <a:avLst/>
          </a:prstGeom>
          <a:noFill/>
          <a:ln>
            <a:noFill/>
          </a:ln>
        </p:spPr>
      </p:pic>
      <p:pic>
        <p:nvPicPr>
          <p:cNvPr id="48" name="Google Shape;48;p8"/>
          <p:cNvPicPr preferRelativeResize="0"/>
          <p:nvPr/>
        </p:nvPicPr>
        <p:blipFill>
          <a:blip r:embed="rId4">
            <a:alphaModFix/>
          </a:blip>
          <a:stretch>
            <a:fillRect/>
          </a:stretch>
        </p:blipFill>
        <p:spPr>
          <a:xfrm>
            <a:off x="107800" y="5200750"/>
            <a:ext cx="2411750" cy="1387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3"/>
            <a:ext cx="5493300" cy="115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Scholastic Book Orders</a:t>
            </a:r>
            <a:endParaRPr>
              <a:latin typeface="Comic Sans MS"/>
              <a:ea typeface="Comic Sans MS"/>
              <a:cs typeface="Comic Sans MS"/>
              <a:sym typeface="Comic Sans MS"/>
            </a:endParaRPr>
          </a:p>
        </p:txBody>
      </p:sp>
      <p:sp>
        <p:nvSpPr>
          <p:cNvPr id="107" name="Google Shape;107;p17"/>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600">
                <a:latin typeface="Comic Sans MS"/>
                <a:ea typeface="Comic Sans MS"/>
                <a:cs typeface="Comic Sans MS"/>
                <a:sym typeface="Comic Sans MS"/>
              </a:rPr>
              <a:t>I will be sending</a:t>
            </a:r>
            <a:r>
              <a:rPr lang="en" sz="2600">
                <a:latin typeface="Comic Sans MS"/>
                <a:ea typeface="Comic Sans MS"/>
                <a:cs typeface="Comic Sans MS"/>
                <a:sym typeface="Comic Sans MS"/>
              </a:rPr>
              <a:t> home the </a:t>
            </a:r>
            <a:r>
              <a:rPr lang="en" sz="2600" u="sng">
                <a:solidFill>
                  <a:schemeClr val="hlink"/>
                </a:solidFill>
                <a:latin typeface="Comic Sans MS"/>
                <a:ea typeface="Comic Sans MS"/>
                <a:cs typeface="Comic Sans MS"/>
                <a:sym typeface="Comic Sans MS"/>
                <a:hlinkClick r:id="rId3"/>
              </a:rPr>
              <a:t>Scholastic Reading Club</a:t>
            </a:r>
            <a:r>
              <a:rPr lang="en" sz="2600">
                <a:latin typeface="Comic Sans MS"/>
                <a:ea typeface="Comic Sans MS"/>
                <a:cs typeface="Comic Sans MS"/>
                <a:sym typeface="Comic Sans MS"/>
              </a:rPr>
              <a:t> order forms periodically in the Friday folder. If you haven’t ordered from Scholastic before, please consider doing so this year. Their prices are reasonable and the quality is excellent. You never pay sales tax, and you don’t even pay shipping and handling. All orders are shipped directly to our classroom. </a:t>
            </a:r>
            <a:r>
              <a:rPr b="1" lang="en" sz="2600">
                <a:latin typeface="Comic Sans MS"/>
                <a:ea typeface="Comic Sans MS"/>
                <a:cs typeface="Comic Sans MS"/>
                <a:sym typeface="Comic Sans MS"/>
              </a:rPr>
              <a:t>When you order from Scholastic you are </a:t>
            </a:r>
            <a:r>
              <a:rPr b="1" i="1" lang="en" sz="2600" u="sng">
                <a:latin typeface="Comic Sans MS"/>
                <a:ea typeface="Comic Sans MS"/>
                <a:cs typeface="Comic Sans MS"/>
                <a:sym typeface="Comic Sans MS"/>
              </a:rPr>
              <a:t>directly</a:t>
            </a:r>
            <a:r>
              <a:rPr b="1" lang="en" sz="2600">
                <a:latin typeface="Comic Sans MS"/>
                <a:ea typeface="Comic Sans MS"/>
                <a:cs typeface="Comic Sans MS"/>
                <a:sym typeface="Comic Sans MS"/>
              </a:rPr>
              <a:t> supporting our classroom because we get bonus points from every order that we can use to buy books for the class! </a:t>
            </a:r>
            <a:endParaRPr b="1" sz="2600"/>
          </a:p>
        </p:txBody>
      </p:sp>
      <p:pic>
        <p:nvPicPr>
          <p:cNvPr descr="scholastic.jpg" id="108" name="Google Shape;108;p17"/>
          <p:cNvPicPr preferRelativeResize="0"/>
          <p:nvPr/>
        </p:nvPicPr>
        <p:blipFill>
          <a:blip r:embed="rId4">
            <a:alphaModFix/>
          </a:blip>
          <a:stretch>
            <a:fillRect/>
          </a:stretch>
        </p:blipFill>
        <p:spPr>
          <a:xfrm>
            <a:off x="6581400" y="0"/>
            <a:ext cx="2292675" cy="149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2687900" y="274650"/>
            <a:ext cx="4722000" cy="96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Technology Request</a:t>
            </a:r>
            <a:endParaRPr/>
          </a:p>
        </p:txBody>
      </p:sp>
      <p:pic>
        <p:nvPicPr>
          <p:cNvPr descr="jack " id="114" name="Google Shape;114;p18" title="jack"/>
          <p:cNvPicPr preferRelativeResize="0"/>
          <p:nvPr/>
        </p:nvPicPr>
        <p:blipFill>
          <a:blip r:embed="rId3">
            <a:alphaModFix/>
          </a:blip>
          <a:stretch>
            <a:fillRect/>
          </a:stretch>
        </p:blipFill>
        <p:spPr>
          <a:xfrm>
            <a:off x="257375" y="130975"/>
            <a:ext cx="1066800" cy="622300"/>
          </a:xfrm>
          <a:prstGeom prst="rect">
            <a:avLst/>
          </a:prstGeom>
          <a:noFill/>
          <a:ln>
            <a:noFill/>
          </a:ln>
        </p:spPr>
      </p:pic>
      <p:pic>
        <p:nvPicPr>
          <p:cNvPr descr="usb " id="115" name="Google Shape;115;p18" title="usb"/>
          <p:cNvPicPr preferRelativeResize="0"/>
          <p:nvPr/>
        </p:nvPicPr>
        <p:blipFill>
          <a:blip r:embed="rId4">
            <a:alphaModFix/>
          </a:blip>
          <a:stretch>
            <a:fillRect/>
          </a:stretch>
        </p:blipFill>
        <p:spPr>
          <a:xfrm>
            <a:off x="1572079" y="439706"/>
            <a:ext cx="1115825" cy="800044"/>
          </a:xfrm>
          <a:prstGeom prst="rect">
            <a:avLst/>
          </a:prstGeom>
          <a:noFill/>
          <a:ln>
            <a:noFill/>
          </a:ln>
        </p:spPr>
      </p:pic>
      <p:sp>
        <p:nvSpPr>
          <p:cNvPr id="116" name="Google Shape;116;p18"/>
          <p:cNvSpPr txBox="1"/>
          <p:nvPr/>
        </p:nvSpPr>
        <p:spPr>
          <a:xfrm>
            <a:off x="100050" y="1693950"/>
            <a:ext cx="8943900" cy="507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chemeClr val="dk1"/>
                </a:solidFill>
                <a:latin typeface="Comic Sans MS"/>
                <a:ea typeface="Comic Sans MS"/>
                <a:cs typeface="Comic Sans MS"/>
                <a:sym typeface="Comic Sans MS"/>
              </a:rPr>
              <a:t>To keep your children healthy while using Chromebooks, please have your child bring in his own earbuds as soon as possible, to use for the audio part of computer lessons and programs. </a:t>
            </a:r>
            <a:r>
              <a:rPr b="1" lang="en" sz="2800">
                <a:solidFill>
                  <a:schemeClr val="dk1"/>
                </a:solidFill>
                <a:latin typeface="Comic Sans MS"/>
                <a:ea typeface="Comic Sans MS"/>
                <a:cs typeface="Comic Sans MS"/>
                <a:sym typeface="Comic Sans MS"/>
              </a:rPr>
              <a:t>T</a:t>
            </a:r>
            <a:r>
              <a:rPr b="1" lang="en" sz="2800">
                <a:solidFill>
                  <a:schemeClr val="dk1"/>
                </a:solidFill>
                <a:latin typeface="Comic Sans MS"/>
                <a:ea typeface="Comic Sans MS"/>
                <a:cs typeface="Comic Sans MS"/>
                <a:sym typeface="Comic Sans MS"/>
              </a:rPr>
              <a:t>he children will be reminded not to share or loan their headphones to others.</a:t>
            </a:r>
            <a:endParaRPr sz="28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 sz="2800">
                <a:solidFill>
                  <a:schemeClr val="dk1"/>
                </a:solidFill>
                <a:latin typeface="Comic Sans MS"/>
                <a:ea typeface="Comic Sans MS"/>
                <a:cs typeface="Comic Sans MS"/>
                <a:sym typeface="Comic Sans MS"/>
              </a:rPr>
              <a:t>This is very important because almost all of our programs and activities involve sound and require the students to follow audio directions. </a:t>
            </a:r>
            <a:endParaRPr sz="28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Comic Sans MS"/>
              <a:ea typeface="Comic Sans MS"/>
              <a:cs typeface="Comic Sans MS"/>
              <a:sym typeface="Comic Sans MS"/>
            </a:endParaRPr>
          </a:p>
        </p:txBody>
      </p:sp>
      <p:pic>
        <p:nvPicPr>
          <p:cNvPr descr="images.jpg" id="117" name="Google Shape;117;p18"/>
          <p:cNvPicPr preferRelativeResize="0"/>
          <p:nvPr/>
        </p:nvPicPr>
        <p:blipFill>
          <a:blip r:embed="rId5">
            <a:alphaModFix/>
          </a:blip>
          <a:stretch>
            <a:fillRect/>
          </a:stretch>
        </p:blipFill>
        <p:spPr>
          <a:xfrm>
            <a:off x="7358013" y="274650"/>
            <a:ext cx="1685925" cy="1123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407975" y="130471"/>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Lunch Money</a:t>
            </a:r>
            <a:endParaRPr>
              <a:latin typeface="Comic Sans MS"/>
              <a:ea typeface="Comic Sans MS"/>
              <a:cs typeface="Comic Sans MS"/>
              <a:sym typeface="Comic Sans MS"/>
            </a:endParaRPr>
          </a:p>
        </p:txBody>
      </p:sp>
      <p:sp>
        <p:nvSpPr>
          <p:cNvPr id="123" name="Google Shape;123;p19"/>
          <p:cNvSpPr txBox="1"/>
          <p:nvPr>
            <p:ph idx="1" type="body"/>
          </p:nvPr>
        </p:nvSpPr>
        <p:spPr>
          <a:xfrm>
            <a:off x="457200" y="1600200"/>
            <a:ext cx="8229600" cy="22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3600">
                <a:latin typeface="Comic Sans MS"/>
                <a:ea typeface="Comic Sans MS"/>
                <a:cs typeface="Comic Sans MS"/>
                <a:sym typeface="Comic Sans MS"/>
              </a:rPr>
              <a:t>Send lunch money ($3.00) in an envelope with child’s first and last name </a:t>
            </a:r>
            <a:r>
              <a:rPr i="1" lang="en" sz="3600" u="sng">
                <a:latin typeface="Comic Sans MS"/>
                <a:ea typeface="Comic Sans MS"/>
                <a:cs typeface="Comic Sans MS"/>
                <a:sym typeface="Comic Sans MS"/>
              </a:rPr>
              <a:t>and</a:t>
            </a:r>
            <a:r>
              <a:rPr lang="en" sz="3600">
                <a:latin typeface="Comic Sans MS"/>
                <a:ea typeface="Comic Sans MS"/>
                <a:cs typeface="Comic Sans MS"/>
                <a:sym typeface="Comic Sans MS"/>
              </a:rPr>
              <a:t> student ID number. </a:t>
            </a:r>
            <a:endParaRPr sz="3600">
              <a:latin typeface="Comic Sans MS"/>
              <a:ea typeface="Comic Sans MS"/>
              <a:cs typeface="Comic Sans MS"/>
              <a:sym typeface="Comic Sans MS"/>
            </a:endParaRPr>
          </a:p>
        </p:txBody>
      </p:sp>
      <p:pic>
        <p:nvPicPr>
          <p:cNvPr descr="Lunch_Money_Graphic.jpg" id="124" name="Google Shape;124;p19"/>
          <p:cNvPicPr preferRelativeResize="0"/>
          <p:nvPr/>
        </p:nvPicPr>
        <p:blipFill>
          <a:blip r:embed="rId3">
            <a:alphaModFix/>
          </a:blip>
          <a:stretch>
            <a:fillRect/>
          </a:stretch>
        </p:blipFill>
        <p:spPr>
          <a:xfrm>
            <a:off x="2670875" y="4340800"/>
            <a:ext cx="3802250" cy="226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2435075" y="161175"/>
            <a:ext cx="3701100" cy="101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Comic Sans MS"/>
                <a:ea typeface="Comic Sans MS"/>
                <a:cs typeface="Comic Sans MS"/>
                <a:sym typeface="Comic Sans MS"/>
              </a:rPr>
              <a:t>Field Trips</a:t>
            </a:r>
            <a:endParaRPr sz="4800">
              <a:latin typeface="Comic Sans MS"/>
              <a:ea typeface="Comic Sans MS"/>
              <a:cs typeface="Comic Sans MS"/>
              <a:sym typeface="Comic Sans MS"/>
            </a:endParaRPr>
          </a:p>
        </p:txBody>
      </p:sp>
      <p:sp>
        <p:nvSpPr>
          <p:cNvPr id="130" name="Google Shape;130;p20"/>
          <p:cNvSpPr txBox="1"/>
          <p:nvPr>
            <p:ph idx="1" type="body"/>
          </p:nvPr>
        </p:nvSpPr>
        <p:spPr>
          <a:xfrm>
            <a:off x="457200" y="1647600"/>
            <a:ext cx="8229600" cy="49449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 sz="2200">
                <a:latin typeface="Comic Sans MS"/>
                <a:ea typeface="Comic Sans MS"/>
                <a:cs typeface="Comic Sans MS"/>
                <a:sym typeface="Comic Sans MS"/>
              </a:rPr>
              <a:t>As a grade level team, we come to a decision as to which field trips we go on. Our decisions are based on </a:t>
            </a:r>
            <a:r>
              <a:rPr lang="en" sz="2200">
                <a:solidFill>
                  <a:srgbClr val="222222"/>
                </a:solidFill>
                <a:highlight>
                  <a:srgbClr val="FFFFFF"/>
                </a:highlight>
                <a:latin typeface="Comic Sans MS"/>
                <a:ea typeface="Comic Sans MS"/>
                <a:cs typeface="Comic Sans MS"/>
                <a:sym typeface="Comic Sans MS"/>
              </a:rPr>
              <a:t>on a myriad of reasons. We teachers appreciate you not questioning our decision making and value your understanding that the </a:t>
            </a:r>
            <a:r>
              <a:rPr lang="en" sz="2200">
                <a:solidFill>
                  <a:srgbClr val="222222"/>
                </a:solidFill>
                <a:highlight>
                  <a:srgbClr val="FFFFFF"/>
                </a:highlight>
                <a:latin typeface="Comic Sans MS"/>
                <a:ea typeface="Comic Sans MS"/>
                <a:cs typeface="Comic Sans MS"/>
                <a:sym typeface="Comic Sans MS"/>
              </a:rPr>
              <a:t>reasoning</a:t>
            </a:r>
            <a:r>
              <a:rPr lang="en" sz="2200">
                <a:solidFill>
                  <a:srgbClr val="222222"/>
                </a:solidFill>
                <a:highlight>
                  <a:srgbClr val="FFFFFF"/>
                </a:highlight>
                <a:latin typeface="Comic Sans MS"/>
                <a:ea typeface="Comic Sans MS"/>
                <a:cs typeface="Comic Sans MS"/>
                <a:sym typeface="Comic Sans MS"/>
              </a:rPr>
              <a:t> behind our decisions must </a:t>
            </a:r>
            <a:r>
              <a:rPr lang="en" sz="2200">
                <a:solidFill>
                  <a:srgbClr val="222222"/>
                </a:solidFill>
                <a:highlight>
                  <a:srgbClr val="FFFFFF"/>
                </a:highlight>
                <a:latin typeface="Comic Sans MS"/>
                <a:ea typeface="Comic Sans MS"/>
                <a:cs typeface="Comic Sans MS"/>
                <a:sym typeface="Comic Sans MS"/>
              </a:rPr>
              <a:t>remain</a:t>
            </a:r>
            <a:r>
              <a:rPr lang="en" sz="2200">
                <a:solidFill>
                  <a:srgbClr val="222222"/>
                </a:solidFill>
                <a:highlight>
                  <a:srgbClr val="FFFFFF"/>
                </a:highlight>
                <a:latin typeface="Comic Sans MS"/>
                <a:ea typeface="Comic Sans MS"/>
                <a:cs typeface="Comic Sans MS"/>
                <a:sym typeface="Comic Sans MS"/>
              </a:rPr>
              <a:t> confidential. </a:t>
            </a:r>
            <a:endParaRPr sz="2200">
              <a:latin typeface="Comic Sans MS"/>
              <a:ea typeface="Comic Sans MS"/>
              <a:cs typeface="Comic Sans MS"/>
              <a:sym typeface="Comic Sans MS"/>
            </a:endParaRPr>
          </a:p>
          <a:p>
            <a:pPr indent="0" lvl="0" marL="0" rtl="0" algn="l">
              <a:lnSpc>
                <a:spcPct val="115000"/>
              </a:lnSpc>
              <a:spcBef>
                <a:spcPts val="800"/>
              </a:spcBef>
              <a:spcAft>
                <a:spcPts val="0"/>
              </a:spcAft>
              <a:buNone/>
            </a:pPr>
            <a:r>
              <a:t/>
            </a:r>
            <a:endParaRPr sz="1400">
              <a:latin typeface="Comic Sans MS"/>
              <a:ea typeface="Comic Sans MS"/>
              <a:cs typeface="Comic Sans MS"/>
              <a:sym typeface="Comic Sans MS"/>
            </a:endParaRPr>
          </a:p>
          <a:p>
            <a:pPr indent="0" lvl="0" marL="0" rtl="0" algn="l">
              <a:lnSpc>
                <a:spcPct val="115000"/>
              </a:lnSpc>
              <a:spcBef>
                <a:spcPts val="800"/>
              </a:spcBef>
              <a:spcAft>
                <a:spcPts val="0"/>
              </a:spcAft>
              <a:buNone/>
            </a:pPr>
            <a:r>
              <a:rPr lang="en" sz="2200">
                <a:latin typeface="Comic Sans MS"/>
                <a:ea typeface="Comic Sans MS"/>
                <a:cs typeface="Comic Sans MS"/>
                <a:sym typeface="Comic Sans MS"/>
              </a:rPr>
              <a:t>ALL parent volunteers </a:t>
            </a:r>
            <a:r>
              <a:rPr b="1" lang="en" sz="2200">
                <a:latin typeface="Comic Sans MS"/>
                <a:ea typeface="Comic Sans MS"/>
                <a:cs typeface="Comic Sans MS"/>
                <a:sym typeface="Comic Sans MS"/>
              </a:rPr>
              <a:t>must</a:t>
            </a:r>
            <a:r>
              <a:rPr lang="en" sz="2200">
                <a:latin typeface="Comic Sans MS"/>
                <a:ea typeface="Comic Sans MS"/>
                <a:cs typeface="Comic Sans MS"/>
                <a:sym typeface="Comic Sans MS"/>
              </a:rPr>
              <a:t> have fingerprinting and TB testing clearance PRIOR to chaperoning. Check with the office staff if you have questions. </a:t>
            </a:r>
            <a:endParaRPr sz="2200">
              <a:latin typeface="Comic Sans MS"/>
              <a:ea typeface="Comic Sans MS"/>
              <a:cs typeface="Comic Sans MS"/>
              <a:sym typeface="Comic Sans MS"/>
            </a:endParaRPr>
          </a:p>
          <a:p>
            <a:pPr indent="0" lvl="0" marL="0" rtl="0" algn="l">
              <a:spcBef>
                <a:spcPts val="0"/>
              </a:spcBef>
              <a:spcAft>
                <a:spcPts val="0"/>
              </a:spcAft>
              <a:buNone/>
            </a:pPr>
            <a:r>
              <a:t/>
            </a:r>
            <a:endParaRPr sz="2200">
              <a:latin typeface="Comic Sans MS"/>
              <a:ea typeface="Comic Sans MS"/>
              <a:cs typeface="Comic Sans MS"/>
              <a:sym typeface="Comic Sans MS"/>
            </a:endParaRPr>
          </a:p>
          <a:p>
            <a:pPr indent="-368300" lvl="0" marL="457200" rtl="0" algn="l">
              <a:spcBef>
                <a:spcPts val="600"/>
              </a:spcBef>
              <a:spcAft>
                <a:spcPts val="0"/>
              </a:spcAft>
              <a:buSzPts val="2200"/>
              <a:buFont typeface="Comic Sans MS"/>
              <a:buChar char="●"/>
            </a:pPr>
            <a:r>
              <a:rPr lang="en" sz="2200">
                <a:latin typeface="Comic Sans MS"/>
                <a:ea typeface="Comic Sans MS"/>
                <a:cs typeface="Comic Sans MS"/>
                <a:sym typeface="Comic Sans MS"/>
              </a:rPr>
              <a:t>Possible: Maidu Library (walking) TBD</a:t>
            </a:r>
            <a:endParaRPr sz="2200">
              <a:latin typeface="Comic Sans MS"/>
              <a:ea typeface="Comic Sans MS"/>
              <a:cs typeface="Comic Sans MS"/>
              <a:sym typeface="Comic Sans MS"/>
            </a:endParaRPr>
          </a:p>
          <a:p>
            <a:pPr indent="-368300" lvl="0" marL="457200" rtl="0" algn="l">
              <a:spcBef>
                <a:spcPts val="0"/>
              </a:spcBef>
              <a:spcAft>
                <a:spcPts val="0"/>
              </a:spcAft>
              <a:buSzPts val="2200"/>
              <a:buFont typeface="Comic Sans MS"/>
              <a:buChar char="●"/>
            </a:pPr>
            <a:r>
              <a:rPr lang="en" sz="2200">
                <a:latin typeface="Comic Sans MS"/>
                <a:ea typeface="Comic Sans MS"/>
                <a:cs typeface="Comic Sans MS"/>
                <a:sym typeface="Comic Sans MS"/>
              </a:rPr>
              <a:t>Possible: Roseville Exploration Center TBD</a:t>
            </a:r>
            <a:endParaRPr sz="2200">
              <a:latin typeface="Comic Sans MS"/>
              <a:ea typeface="Comic Sans MS"/>
              <a:cs typeface="Comic Sans MS"/>
              <a:sym typeface="Comic Sans MS"/>
            </a:endParaRPr>
          </a:p>
          <a:p>
            <a:pPr indent="0" lvl="0" marL="0" rtl="0" algn="l">
              <a:spcBef>
                <a:spcPts val="600"/>
              </a:spcBef>
              <a:spcAft>
                <a:spcPts val="0"/>
              </a:spcAft>
              <a:buNone/>
            </a:pPr>
            <a:r>
              <a:t/>
            </a:r>
            <a:endParaRPr sz="2200"/>
          </a:p>
        </p:txBody>
      </p:sp>
      <p:pic>
        <p:nvPicPr>
          <p:cNvPr descr="bernhard museum.jpg" id="131" name="Google Shape;131;p20"/>
          <p:cNvPicPr preferRelativeResize="0"/>
          <p:nvPr/>
        </p:nvPicPr>
        <p:blipFill>
          <a:blip r:embed="rId3">
            <a:alphaModFix/>
          </a:blip>
          <a:stretch>
            <a:fillRect/>
          </a:stretch>
        </p:blipFill>
        <p:spPr>
          <a:xfrm>
            <a:off x="173800" y="106950"/>
            <a:ext cx="1991875" cy="1346901"/>
          </a:xfrm>
          <a:prstGeom prst="rect">
            <a:avLst/>
          </a:prstGeom>
          <a:noFill/>
          <a:ln>
            <a:noFill/>
          </a:ln>
        </p:spPr>
      </p:pic>
      <p:pic>
        <p:nvPicPr>
          <p:cNvPr descr="Maidu.jpg" id="132" name="Google Shape;132;p20"/>
          <p:cNvPicPr preferRelativeResize="0"/>
          <p:nvPr/>
        </p:nvPicPr>
        <p:blipFill>
          <a:blip r:embed="rId4">
            <a:alphaModFix/>
          </a:blip>
          <a:stretch>
            <a:fillRect/>
          </a:stretch>
        </p:blipFill>
        <p:spPr>
          <a:xfrm>
            <a:off x="6898100" y="161175"/>
            <a:ext cx="2058750" cy="1292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Comic Sans MS"/>
                <a:ea typeface="Comic Sans MS"/>
                <a:cs typeface="Comic Sans MS"/>
                <a:sym typeface="Comic Sans MS"/>
              </a:rPr>
              <a:t>We NEED You! </a:t>
            </a:r>
            <a:endParaRPr sz="4800">
              <a:latin typeface="Comic Sans MS"/>
              <a:ea typeface="Comic Sans MS"/>
              <a:cs typeface="Comic Sans MS"/>
              <a:sym typeface="Comic Sans MS"/>
            </a:endParaRPr>
          </a:p>
        </p:txBody>
      </p:sp>
      <p:sp>
        <p:nvSpPr>
          <p:cNvPr id="138" name="Google Shape;138;p21"/>
          <p:cNvSpPr txBox="1"/>
          <p:nvPr>
            <p:ph idx="1" type="body"/>
          </p:nvPr>
        </p:nvSpPr>
        <p:spPr>
          <a:xfrm>
            <a:off x="457200" y="1567624"/>
            <a:ext cx="8229600" cy="1900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3600" u="sng">
                <a:solidFill>
                  <a:schemeClr val="hlink"/>
                </a:solidFill>
                <a:latin typeface="Comic Sans MS"/>
                <a:ea typeface="Comic Sans MS"/>
                <a:cs typeface="Comic Sans MS"/>
                <a:sym typeface="Comic Sans MS"/>
                <a:hlinkClick r:id="rId3"/>
              </a:rPr>
              <a:t>Please fill out form taped on cupboard in the back.</a:t>
            </a:r>
            <a:endParaRPr sz="3600">
              <a:latin typeface="Comic Sans MS"/>
              <a:ea typeface="Comic Sans MS"/>
              <a:cs typeface="Comic Sans MS"/>
              <a:sym typeface="Comic Sans MS"/>
            </a:endParaRPr>
          </a:p>
          <a:p>
            <a:pPr indent="0" lvl="0" marL="0" rtl="0" algn="ctr">
              <a:spcBef>
                <a:spcPts val="600"/>
              </a:spcBef>
              <a:spcAft>
                <a:spcPts val="0"/>
              </a:spcAft>
              <a:buClr>
                <a:schemeClr val="dk1"/>
              </a:buClr>
              <a:buSzPts val="1100"/>
              <a:buFont typeface="Arial"/>
              <a:buNone/>
            </a:pPr>
            <a:r>
              <a:t/>
            </a:r>
            <a:endParaRPr>
              <a:latin typeface="Comic Sans MS"/>
              <a:ea typeface="Comic Sans MS"/>
              <a:cs typeface="Comic Sans MS"/>
              <a:sym typeface="Comic Sans MS"/>
            </a:endParaRPr>
          </a:p>
          <a:p>
            <a:pPr indent="0" lvl="0" marL="0" rtl="0" algn="l">
              <a:spcBef>
                <a:spcPts val="600"/>
              </a:spcBef>
              <a:spcAft>
                <a:spcPts val="0"/>
              </a:spcAft>
              <a:buNone/>
            </a:pPr>
            <a:r>
              <a:t/>
            </a:r>
            <a:endParaRPr sz="1200"/>
          </a:p>
        </p:txBody>
      </p:sp>
      <p:pic>
        <p:nvPicPr>
          <p:cNvPr descr="volunteers.jpg" id="139" name="Google Shape;139;p21"/>
          <p:cNvPicPr preferRelativeResize="0"/>
          <p:nvPr/>
        </p:nvPicPr>
        <p:blipFill>
          <a:blip r:embed="rId4">
            <a:alphaModFix/>
          </a:blip>
          <a:stretch>
            <a:fillRect/>
          </a:stretch>
        </p:blipFill>
        <p:spPr>
          <a:xfrm>
            <a:off x="1537375" y="3783250"/>
            <a:ext cx="6069250" cy="2973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286150" y="228971"/>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How Parents Can Help</a:t>
            </a:r>
            <a:endParaRPr>
              <a:latin typeface="Comic Sans MS"/>
              <a:ea typeface="Comic Sans MS"/>
              <a:cs typeface="Comic Sans MS"/>
              <a:sym typeface="Comic Sans MS"/>
            </a:endParaRPr>
          </a:p>
        </p:txBody>
      </p:sp>
      <p:sp>
        <p:nvSpPr>
          <p:cNvPr id="145" name="Google Shape;145;p22"/>
          <p:cNvSpPr txBox="1"/>
          <p:nvPr>
            <p:ph idx="1" type="body"/>
          </p:nvPr>
        </p:nvSpPr>
        <p:spPr>
          <a:xfrm>
            <a:off x="457200" y="1600200"/>
            <a:ext cx="8229600" cy="52578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Comic Sans MS"/>
              <a:buChar char="●"/>
            </a:pPr>
            <a:r>
              <a:rPr lang="en" sz="2400">
                <a:latin typeface="Comic Sans MS"/>
                <a:ea typeface="Comic Sans MS"/>
                <a:cs typeface="Comic Sans MS"/>
                <a:sym typeface="Comic Sans MS"/>
              </a:rPr>
              <a:t>Provide a nutritional breakfast, snack, water bottle, and lunch</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Make sure your child gets </a:t>
            </a:r>
            <a:r>
              <a:rPr lang="en" sz="2400" u="sng">
                <a:solidFill>
                  <a:schemeClr val="hlink"/>
                </a:solidFill>
                <a:latin typeface="Comic Sans MS"/>
                <a:ea typeface="Comic Sans MS"/>
                <a:cs typeface="Comic Sans MS"/>
                <a:sym typeface="Comic Sans MS"/>
                <a:hlinkClick r:id="rId3"/>
              </a:rPr>
              <a:t>enough sleep</a:t>
            </a:r>
            <a:r>
              <a:rPr lang="en" sz="2400">
                <a:latin typeface="Comic Sans MS"/>
                <a:ea typeface="Comic Sans MS"/>
                <a:cs typeface="Comic Sans MS"/>
                <a:sym typeface="Comic Sans MS"/>
              </a:rPr>
              <a:t> (nine to 12 hours)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Go over all their Friday Folder papers with them </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Read to them and have them read to you at their level</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Drill/Practice math facts nightly for 2 - 3 minutes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Telling time using an analog clock (elapsed time)</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Practice counting money and making change as real life    opportunities ar</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Contact immediately if any sign of a problem or something is not understood</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 sz="2400">
                <a:latin typeface="Comic Sans MS"/>
                <a:ea typeface="Comic Sans MS"/>
                <a:cs typeface="Comic Sans MS"/>
                <a:sym typeface="Comic Sans MS"/>
              </a:rPr>
              <a:t>Read 30 minutes every day outside of school</a:t>
            </a:r>
            <a:endParaRPr sz="2400">
              <a:latin typeface="Comic Sans MS"/>
              <a:ea typeface="Comic Sans MS"/>
              <a:cs typeface="Comic Sans MS"/>
              <a:sym typeface="Comic Sans MS"/>
            </a:endParaRPr>
          </a:p>
          <a:p>
            <a:pPr indent="0" lvl="0" marL="0" rtl="0" algn="l">
              <a:spcBef>
                <a:spcPts val="600"/>
              </a:spcBef>
              <a:spcAft>
                <a:spcPts val="0"/>
              </a:spcAft>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THANK  YOU!</a:t>
            </a:r>
            <a:endParaRPr>
              <a:latin typeface="Comic Sans MS"/>
              <a:ea typeface="Comic Sans MS"/>
              <a:cs typeface="Comic Sans MS"/>
              <a:sym typeface="Comic Sans MS"/>
            </a:endParaRPr>
          </a:p>
        </p:txBody>
      </p:sp>
      <p:sp>
        <p:nvSpPr>
          <p:cNvPr id="151" name="Google Shape;151;p23"/>
          <p:cNvSpPr txBox="1"/>
          <p:nvPr>
            <p:ph idx="1" type="body"/>
          </p:nvPr>
        </p:nvSpPr>
        <p:spPr>
          <a:xfrm>
            <a:off x="457200" y="1600200"/>
            <a:ext cx="8299200" cy="2853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en">
                <a:latin typeface="Comic Sans MS"/>
                <a:ea typeface="Comic Sans MS"/>
                <a:cs typeface="Comic Sans MS"/>
                <a:sym typeface="Comic Sans MS"/>
              </a:rPr>
              <a:t>Thank you for taking the time to be a part of your child’s education. I am excited to  have your child this year and I look forward to working together to make this the best year possible for your child.</a:t>
            </a:r>
            <a:endParaRPr b="1" i="1">
              <a:latin typeface="Comic Sans MS"/>
              <a:ea typeface="Comic Sans MS"/>
              <a:cs typeface="Comic Sans MS"/>
              <a:sym typeface="Comic Sans MS"/>
            </a:endParaRPr>
          </a:p>
          <a:p>
            <a:pPr indent="0" lvl="0" marL="0" rtl="0" algn="l">
              <a:spcBef>
                <a:spcPts val="600"/>
              </a:spcBef>
              <a:spcAft>
                <a:spcPts val="0"/>
              </a:spcAft>
              <a:buNone/>
            </a:pPr>
            <a:r>
              <a:t/>
            </a:r>
            <a:endParaRPr/>
          </a:p>
        </p:txBody>
      </p:sp>
      <p:pic>
        <p:nvPicPr>
          <p:cNvPr descr="thankyou-word-cloud.jpg" id="152" name="Google Shape;152;p23"/>
          <p:cNvPicPr preferRelativeResize="0"/>
          <p:nvPr/>
        </p:nvPicPr>
        <p:blipFill>
          <a:blip r:embed="rId3">
            <a:alphaModFix/>
          </a:blip>
          <a:stretch>
            <a:fillRect/>
          </a:stretch>
        </p:blipFill>
        <p:spPr>
          <a:xfrm>
            <a:off x="2830763" y="4454100"/>
            <a:ext cx="3482475" cy="2350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Introduction</a:t>
            </a:r>
            <a:endParaRPr>
              <a:latin typeface="Comic Sans MS"/>
              <a:ea typeface="Comic Sans MS"/>
              <a:cs typeface="Comic Sans MS"/>
              <a:sym typeface="Comic Sans MS"/>
            </a:endParaRPr>
          </a:p>
        </p:txBody>
      </p:sp>
      <p:sp>
        <p:nvSpPr>
          <p:cNvPr id="54" name="Google Shape;54;p9"/>
          <p:cNvSpPr txBox="1"/>
          <p:nvPr>
            <p:ph idx="1" type="body"/>
          </p:nvPr>
        </p:nvSpPr>
        <p:spPr>
          <a:xfrm>
            <a:off x="457200" y="1600200"/>
            <a:ext cx="7642800" cy="3180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4800">
                <a:latin typeface="Comic Sans MS"/>
                <a:ea typeface="Comic Sans MS"/>
                <a:cs typeface="Comic Sans MS"/>
                <a:sym typeface="Comic Sans MS"/>
              </a:rPr>
              <a:t>*</a:t>
            </a:r>
            <a:r>
              <a:rPr lang="en" sz="4800">
                <a:latin typeface="Comic Sans MS"/>
                <a:ea typeface="Comic Sans MS"/>
                <a:cs typeface="Comic Sans MS"/>
                <a:sym typeface="Comic Sans MS"/>
              </a:rPr>
              <a:t>27th year of teaching</a:t>
            </a:r>
            <a:endParaRPr sz="4800">
              <a:latin typeface="Comic Sans MS"/>
              <a:ea typeface="Comic Sans MS"/>
              <a:cs typeface="Comic Sans MS"/>
              <a:sym typeface="Comic Sans MS"/>
            </a:endParaRPr>
          </a:p>
          <a:p>
            <a:pPr indent="0" lvl="0" marL="0" rtl="0" algn="l">
              <a:spcBef>
                <a:spcPts val="600"/>
              </a:spcBef>
              <a:spcAft>
                <a:spcPts val="0"/>
              </a:spcAft>
              <a:buNone/>
            </a:pPr>
            <a:r>
              <a:rPr lang="en" sz="4800">
                <a:latin typeface="Comic Sans MS"/>
                <a:ea typeface="Comic Sans MS"/>
                <a:cs typeface="Comic Sans MS"/>
                <a:sym typeface="Comic Sans MS"/>
              </a:rPr>
              <a:t>*RSP, SDC, and 2 - 4th grade general education classes</a:t>
            </a:r>
            <a:endParaRPr sz="4800">
              <a:latin typeface="Comic Sans MS"/>
              <a:ea typeface="Comic Sans MS"/>
              <a:cs typeface="Comic Sans MS"/>
              <a:sym typeface="Comic Sans MS"/>
            </a:endParaRPr>
          </a:p>
        </p:txBody>
      </p:sp>
      <p:sp>
        <p:nvSpPr>
          <p:cNvPr id="55" name="Google Shape;55;p9"/>
          <p:cNvSpPr txBox="1"/>
          <p:nvPr/>
        </p:nvSpPr>
        <p:spPr>
          <a:xfrm>
            <a:off x="5948950" y="3502525"/>
            <a:ext cx="73365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crestmont.jpg" id="56" name="Google Shape;56;p9"/>
          <p:cNvPicPr preferRelativeResize="0"/>
          <p:nvPr/>
        </p:nvPicPr>
        <p:blipFill>
          <a:blip r:embed="rId3">
            <a:alphaModFix/>
          </a:blip>
          <a:stretch>
            <a:fillRect/>
          </a:stretch>
        </p:blipFill>
        <p:spPr>
          <a:xfrm>
            <a:off x="6099075" y="4688300"/>
            <a:ext cx="2135875" cy="2049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0"/>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Classroom Management </a:t>
            </a:r>
            <a:endParaRPr>
              <a:latin typeface="Comic Sans MS"/>
              <a:ea typeface="Comic Sans MS"/>
              <a:cs typeface="Comic Sans MS"/>
              <a:sym typeface="Comic Sans MS"/>
            </a:endParaRPr>
          </a:p>
        </p:txBody>
      </p:sp>
      <p:sp>
        <p:nvSpPr>
          <p:cNvPr id="62" name="Google Shape;62;p10"/>
          <p:cNvSpPr txBox="1"/>
          <p:nvPr>
            <p:ph idx="1" type="body"/>
          </p:nvPr>
        </p:nvSpPr>
        <p:spPr>
          <a:xfrm>
            <a:off x="662875" y="1600200"/>
            <a:ext cx="6424200" cy="5015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i="1" lang="en">
                <a:latin typeface="Comic Sans MS"/>
                <a:ea typeface="Comic Sans MS"/>
                <a:cs typeface="Comic Sans MS"/>
                <a:sym typeface="Comic Sans MS"/>
              </a:rPr>
              <a:t>Be safe, responsible, respectful, and kind-</a:t>
            </a:r>
            <a:r>
              <a:rPr lang="en">
                <a:latin typeface="Comic Sans MS"/>
                <a:ea typeface="Comic Sans MS"/>
                <a:cs typeface="Comic Sans MS"/>
                <a:sym typeface="Comic Sans MS"/>
              </a:rPr>
              <a:t> Please read Bartell’s </a:t>
            </a:r>
            <a:r>
              <a:rPr lang="en" u="sng">
                <a:solidFill>
                  <a:schemeClr val="hlink"/>
                </a:solidFill>
                <a:latin typeface="Comic Sans MS"/>
                <a:ea typeface="Comic Sans MS"/>
                <a:cs typeface="Comic Sans MS"/>
                <a:sym typeface="Comic Sans MS"/>
                <a:hlinkClick r:id="rId3"/>
              </a:rPr>
              <a:t>Classroom Management Plan</a:t>
            </a:r>
            <a:r>
              <a:rPr lang="en">
                <a:latin typeface="Comic Sans MS"/>
                <a:ea typeface="Comic Sans MS"/>
                <a:cs typeface="Comic Sans MS"/>
                <a:sym typeface="Comic Sans MS"/>
              </a:rPr>
              <a:t> and review it with your child. </a:t>
            </a:r>
            <a:endParaRPr sz="14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t/>
            </a:r>
            <a:endParaRPr sz="14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t/>
            </a:r>
            <a:endParaRPr sz="14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a:latin typeface="Comic Sans MS"/>
                <a:ea typeface="Comic Sans MS"/>
                <a:cs typeface="Comic Sans MS"/>
                <a:sym typeface="Comic Sans MS"/>
              </a:rPr>
              <a:t>“A child may often forget what you </a:t>
            </a:r>
            <a:r>
              <a:rPr b="1" i="1" lang="en">
                <a:latin typeface="Comic Sans MS"/>
                <a:ea typeface="Comic Sans MS"/>
                <a:cs typeface="Comic Sans MS"/>
                <a:sym typeface="Comic Sans MS"/>
              </a:rPr>
              <a:t>say</a:t>
            </a:r>
            <a:r>
              <a:rPr lang="en">
                <a:latin typeface="Comic Sans MS"/>
                <a:ea typeface="Comic Sans MS"/>
                <a:cs typeface="Comic Sans MS"/>
                <a:sym typeface="Comic Sans MS"/>
              </a:rPr>
              <a:t>, but they will always remember how you make them </a:t>
            </a:r>
            <a:r>
              <a:rPr b="1" i="1" lang="en">
                <a:latin typeface="Comic Sans MS"/>
                <a:ea typeface="Comic Sans MS"/>
                <a:cs typeface="Comic Sans MS"/>
                <a:sym typeface="Comic Sans MS"/>
              </a:rPr>
              <a:t>feel</a:t>
            </a:r>
            <a:r>
              <a:rPr lang="en">
                <a:latin typeface="Comic Sans MS"/>
                <a:ea typeface="Comic Sans MS"/>
                <a:cs typeface="Comic Sans MS"/>
                <a:sym typeface="Comic Sans MS"/>
              </a:rPr>
              <a:t>.” </a:t>
            </a:r>
            <a:r>
              <a:rPr lang="en" sz="1200">
                <a:latin typeface="Comic Sans MS"/>
                <a:ea typeface="Comic Sans MS"/>
                <a:cs typeface="Comic Sans MS"/>
                <a:sym typeface="Comic Sans MS"/>
              </a:rPr>
              <a:t>Maya Angelou</a:t>
            </a:r>
            <a:endParaRPr sz="1200">
              <a:latin typeface="Comic Sans MS"/>
              <a:ea typeface="Comic Sans MS"/>
              <a:cs typeface="Comic Sans MS"/>
              <a:sym typeface="Comic Sans MS"/>
            </a:endParaRPr>
          </a:p>
          <a:p>
            <a:pPr indent="0" lvl="0" marL="0" rtl="0" algn="l">
              <a:spcBef>
                <a:spcPts val="600"/>
              </a:spcBef>
              <a:spcAft>
                <a:spcPts val="0"/>
              </a:spcAft>
              <a:buNone/>
            </a:pPr>
            <a:r>
              <a:t/>
            </a:r>
            <a:endParaRPr>
              <a:latin typeface="Comic Sans MS"/>
              <a:ea typeface="Comic Sans MS"/>
              <a:cs typeface="Comic Sans MS"/>
              <a:sym typeface="Comic Sans MS"/>
            </a:endParaRPr>
          </a:p>
        </p:txBody>
      </p:sp>
      <p:pic>
        <p:nvPicPr>
          <p:cNvPr id="63" name="Google Shape;63;p10"/>
          <p:cNvPicPr preferRelativeResize="0"/>
          <p:nvPr/>
        </p:nvPicPr>
        <p:blipFill>
          <a:blip r:embed="rId4">
            <a:alphaModFix/>
          </a:blip>
          <a:stretch>
            <a:fillRect/>
          </a:stretch>
        </p:blipFill>
        <p:spPr>
          <a:xfrm>
            <a:off x="7304075" y="4702250"/>
            <a:ext cx="1548000" cy="1990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1"/>
          <p:cNvSpPr txBox="1"/>
          <p:nvPr>
            <p:ph type="title"/>
          </p:nvPr>
        </p:nvSpPr>
        <p:spPr>
          <a:xfrm>
            <a:off x="1215950" y="99700"/>
            <a:ext cx="65823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Tentative </a:t>
            </a:r>
            <a:r>
              <a:rPr lang="en">
                <a:latin typeface="Comic Sans MS"/>
                <a:ea typeface="Comic Sans MS"/>
                <a:cs typeface="Comic Sans MS"/>
                <a:sym typeface="Comic Sans MS"/>
              </a:rPr>
              <a:t>Daily Schedule</a:t>
            </a:r>
            <a:endParaRPr>
              <a:latin typeface="Comic Sans MS"/>
              <a:ea typeface="Comic Sans MS"/>
              <a:cs typeface="Comic Sans MS"/>
              <a:sym typeface="Comic Sans MS"/>
            </a:endParaRPr>
          </a:p>
        </p:txBody>
      </p:sp>
      <p:sp>
        <p:nvSpPr>
          <p:cNvPr id="69" name="Google Shape;69;p11"/>
          <p:cNvSpPr txBox="1"/>
          <p:nvPr>
            <p:ph idx="1" type="body"/>
          </p:nvPr>
        </p:nvSpPr>
        <p:spPr>
          <a:xfrm>
            <a:off x="139950" y="1372775"/>
            <a:ext cx="8547000" cy="548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8:30 – 10:47		math</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10:47 - 11:00		</a:t>
            </a:r>
            <a:r>
              <a:rPr b="1" lang="en" sz="1900">
                <a:latin typeface="Comic Sans MS"/>
                <a:ea typeface="Comic Sans MS"/>
                <a:cs typeface="Comic Sans MS"/>
                <a:sym typeface="Comic Sans MS"/>
              </a:rPr>
              <a:t>snack recess</a:t>
            </a:r>
            <a:endParaRPr b="1"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11:00 - 12:05  		</a:t>
            </a:r>
            <a:r>
              <a:rPr lang="en" sz="1900">
                <a:latin typeface="Comic Sans MS"/>
                <a:ea typeface="Comic Sans MS"/>
                <a:cs typeface="Comic Sans MS"/>
                <a:sym typeface="Comic Sans MS"/>
              </a:rPr>
              <a:t>Writers Workshop/ELA (English Language Arts)</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12:05 - 12:50 		</a:t>
            </a:r>
            <a:r>
              <a:rPr b="1" lang="en" sz="1900">
                <a:latin typeface="Comic Sans MS"/>
                <a:ea typeface="Comic Sans MS"/>
                <a:cs typeface="Comic Sans MS"/>
                <a:sym typeface="Comic Sans MS"/>
              </a:rPr>
              <a:t>lunch</a:t>
            </a:r>
            <a:r>
              <a:rPr lang="en" sz="1900">
                <a:latin typeface="Comic Sans MS"/>
                <a:ea typeface="Comic Sans MS"/>
                <a:cs typeface="Comic Sans MS"/>
                <a:sym typeface="Comic Sans MS"/>
              </a:rPr>
              <a:t>		</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12:50 - 2:10 		</a:t>
            </a:r>
            <a:r>
              <a:rPr lang="en" sz="1900">
                <a:latin typeface="Comic Sans MS"/>
                <a:ea typeface="Comic Sans MS"/>
                <a:cs typeface="Comic Sans MS"/>
                <a:sym typeface="Comic Sans MS"/>
              </a:rPr>
              <a:t>ELA (English Language Arts)</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2:10 - 2:11			</a:t>
            </a:r>
            <a:r>
              <a:rPr b="1" lang="en" sz="1900">
                <a:latin typeface="Comic Sans MS"/>
                <a:ea typeface="Comic Sans MS"/>
                <a:cs typeface="Comic Sans MS"/>
                <a:sym typeface="Comic Sans MS"/>
              </a:rPr>
              <a:t>afternoon recess</a:t>
            </a:r>
            <a:endParaRPr b="1"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2:11 - 2:41			designated ELD </a:t>
            </a:r>
            <a:r>
              <a:rPr lang="en" sz="1200">
                <a:latin typeface="Comic Sans MS"/>
                <a:ea typeface="Comic Sans MS"/>
                <a:cs typeface="Comic Sans MS"/>
                <a:sym typeface="Comic Sans MS"/>
              </a:rPr>
              <a:t>(English Language Development)</a:t>
            </a:r>
            <a:endParaRPr sz="12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2:41 - 3:00			science or social studies</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PE  M 1:10 &amp; W 9:05 +  Buddy Run </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Library</a:t>
            </a:r>
            <a:r>
              <a:rPr lang="en" sz="1900">
                <a:latin typeface="Comic Sans MS"/>
                <a:ea typeface="Comic Sans MS"/>
                <a:cs typeface="Comic Sans MS"/>
                <a:sym typeface="Comic Sans MS"/>
              </a:rPr>
              <a:t>				M 10:25</a:t>
            </a:r>
            <a:endParaRPr sz="19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rPr lang="en" sz="1900">
                <a:latin typeface="Comic Sans MS"/>
                <a:ea typeface="Comic Sans MS"/>
                <a:cs typeface="Comic Sans MS"/>
                <a:sym typeface="Comic Sans MS"/>
              </a:rPr>
              <a:t>Music</a:t>
            </a:r>
            <a:r>
              <a:rPr lang="en" sz="1900">
                <a:latin typeface="Comic Sans MS"/>
                <a:ea typeface="Comic Sans MS"/>
                <a:cs typeface="Comic Sans MS"/>
                <a:sym typeface="Comic Sans MS"/>
              </a:rPr>
              <a:t>				TH </a:t>
            </a:r>
            <a:r>
              <a:rPr lang="en" sz="1900">
                <a:latin typeface="Comic Sans MS"/>
                <a:ea typeface="Comic Sans MS"/>
                <a:cs typeface="Comic Sans MS"/>
                <a:sym typeface="Comic Sans MS"/>
              </a:rPr>
              <a:t>9:20 </a:t>
            </a:r>
            <a:endParaRPr sz="19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 sz="1400">
                <a:latin typeface="Comic Sans MS"/>
                <a:ea typeface="Comic Sans MS"/>
                <a:cs typeface="Comic Sans MS"/>
                <a:sym typeface="Comic Sans MS"/>
              </a:rPr>
              <a:t>Dismissal at 1:50 every Monday for Professional Learning Communities</a:t>
            </a:r>
            <a:endParaRPr sz="14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t/>
            </a:r>
            <a:endParaRPr sz="1800">
              <a:latin typeface="Comic Sans MS"/>
              <a:ea typeface="Comic Sans MS"/>
              <a:cs typeface="Comic Sans MS"/>
              <a:sym typeface="Comic Sans MS"/>
            </a:endParaRPr>
          </a:p>
          <a:p>
            <a:pPr indent="0" lvl="0" marL="0" rtl="0" algn="l">
              <a:spcBef>
                <a:spcPts val="600"/>
              </a:spcBef>
              <a:spcAft>
                <a:spcPts val="0"/>
              </a:spcAft>
              <a:buNone/>
            </a:pPr>
            <a:r>
              <a:t/>
            </a:r>
            <a:endParaRPr sz="2000">
              <a:latin typeface="Comic Sans MS"/>
              <a:ea typeface="Comic Sans MS"/>
              <a:cs typeface="Comic Sans MS"/>
              <a:sym typeface="Comic Sans MS"/>
            </a:endParaRPr>
          </a:p>
        </p:txBody>
      </p:sp>
      <p:pic>
        <p:nvPicPr>
          <p:cNvPr descr="a day in the life.jpg" id="70" name="Google Shape;70;p11"/>
          <p:cNvPicPr preferRelativeResize="0"/>
          <p:nvPr/>
        </p:nvPicPr>
        <p:blipFill>
          <a:blip r:embed="rId3">
            <a:alphaModFix/>
          </a:blip>
          <a:stretch>
            <a:fillRect/>
          </a:stretch>
        </p:blipFill>
        <p:spPr>
          <a:xfrm>
            <a:off x="6854350" y="4117475"/>
            <a:ext cx="1832449" cy="25934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latin typeface="Comic Sans MS"/>
                <a:ea typeface="Comic Sans MS"/>
                <a:cs typeface="Comic Sans MS"/>
                <a:sym typeface="Comic Sans MS"/>
              </a:rPr>
              <a:t>Homework</a:t>
            </a:r>
            <a:endParaRPr sz="6000">
              <a:latin typeface="Comic Sans MS"/>
              <a:ea typeface="Comic Sans MS"/>
              <a:cs typeface="Comic Sans MS"/>
              <a:sym typeface="Comic Sans MS"/>
            </a:endParaRPr>
          </a:p>
        </p:txBody>
      </p:sp>
      <p:sp>
        <p:nvSpPr>
          <p:cNvPr id="76" name="Google Shape;76;p12"/>
          <p:cNvSpPr txBox="1"/>
          <p:nvPr>
            <p:ph idx="1" type="body"/>
          </p:nvPr>
        </p:nvSpPr>
        <p:spPr>
          <a:xfrm>
            <a:off x="157450" y="1600200"/>
            <a:ext cx="8887500" cy="51063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2000">
                <a:solidFill>
                  <a:srgbClr val="000000"/>
                </a:solidFill>
                <a:latin typeface="Comic Sans MS"/>
                <a:ea typeface="Comic Sans MS"/>
                <a:cs typeface="Comic Sans MS"/>
                <a:sym typeface="Comic Sans MS"/>
              </a:rPr>
              <a:t>Research</a:t>
            </a:r>
            <a:r>
              <a:rPr lang="en" sz="2000">
                <a:latin typeface="Comic Sans MS"/>
                <a:ea typeface="Comic Sans MS"/>
                <a:cs typeface="Comic Sans MS"/>
                <a:sym typeface="Comic Sans MS"/>
              </a:rPr>
              <a:t> had been unable to prove that</a:t>
            </a:r>
            <a:r>
              <a:rPr lang="en" sz="2000">
                <a:uFill>
                  <a:noFill/>
                </a:uFill>
                <a:latin typeface="Comic Sans MS"/>
                <a:ea typeface="Comic Sans MS"/>
                <a:cs typeface="Comic Sans MS"/>
                <a:sym typeface="Comic Sans MS"/>
                <a:hlinkClick r:id="rId3"/>
              </a:rPr>
              <a:t> </a:t>
            </a:r>
            <a:r>
              <a:rPr b="1" lang="en" sz="2000">
                <a:solidFill>
                  <a:srgbClr val="000000"/>
                </a:solidFill>
                <a:latin typeface="Comic Sans MS"/>
                <a:ea typeface="Comic Sans MS"/>
                <a:cs typeface="Comic Sans MS"/>
                <a:sym typeface="Comic Sans MS"/>
              </a:rPr>
              <a:t>homework </a:t>
            </a:r>
            <a:r>
              <a:rPr lang="en" sz="2000">
                <a:latin typeface="Comic Sans MS"/>
                <a:ea typeface="Comic Sans MS"/>
                <a:cs typeface="Comic Sans MS"/>
                <a:sym typeface="Comic Sans MS"/>
              </a:rPr>
              <a:t>improves student performance. </a:t>
            </a:r>
            <a:r>
              <a:rPr b="1" lang="en" sz="2000">
                <a:latin typeface="Comic Sans MS"/>
                <a:ea typeface="Comic Sans MS"/>
                <a:cs typeface="Comic Sans MS"/>
                <a:sym typeface="Comic Sans MS"/>
              </a:rPr>
              <a:t>This year </a:t>
            </a:r>
            <a:r>
              <a:rPr b="1" lang="en" sz="2000" u="sng">
                <a:solidFill>
                  <a:schemeClr val="hlink"/>
                </a:solidFill>
                <a:latin typeface="Comic Sans MS"/>
                <a:ea typeface="Comic Sans MS"/>
                <a:cs typeface="Comic Sans MS"/>
                <a:sym typeface="Comic Sans MS"/>
                <a:hlinkClick r:id="rId4"/>
              </a:rPr>
              <a:t>homework</a:t>
            </a:r>
            <a:r>
              <a:rPr b="1" lang="en" sz="2000">
                <a:latin typeface="Comic Sans MS"/>
                <a:ea typeface="Comic Sans MS"/>
                <a:cs typeface="Comic Sans MS"/>
                <a:sym typeface="Comic Sans MS"/>
              </a:rPr>
              <a:t> will only consist of work that your student did not finish during the school day.</a:t>
            </a:r>
            <a:r>
              <a:rPr lang="en" sz="2000">
                <a:latin typeface="Comic Sans MS"/>
                <a:ea typeface="Comic Sans MS"/>
                <a:cs typeface="Comic Sans MS"/>
                <a:sym typeface="Comic Sans MS"/>
              </a:rPr>
              <a:t> There will be no formally assigned homework this year, unless as a class we decide on a “project”. </a:t>
            </a:r>
            <a:r>
              <a:rPr lang="en" sz="2000">
                <a:latin typeface="Comic Sans MS"/>
                <a:ea typeface="Comic Sans MS"/>
                <a:cs typeface="Comic Sans MS"/>
                <a:sym typeface="Comic Sans MS"/>
              </a:rPr>
              <a:t>If you choose to have your child do the Homework and Remembering pages for math, you may. However, I will never correct these and do not want them turned in. </a:t>
            </a:r>
            <a:endParaRPr sz="2000">
              <a:latin typeface="Comic Sans MS"/>
              <a:ea typeface="Comic Sans MS"/>
              <a:cs typeface="Comic Sans MS"/>
              <a:sym typeface="Comic Sans MS"/>
            </a:endParaRPr>
          </a:p>
          <a:p>
            <a:pPr indent="0" lvl="0" marL="0" rtl="0" algn="l">
              <a:lnSpc>
                <a:spcPct val="115000"/>
              </a:lnSpc>
              <a:spcBef>
                <a:spcPts val="600"/>
              </a:spcBef>
              <a:spcAft>
                <a:spcPts val="0"/>
              </a:spcAft>
              <a:buClr>
                <a:schemeClr val="dk1"/>
              </a:buClr>
              <a:buSzPts val="1100"/>
              <a:buFont typeface="Arial"/>
              <a:buNone/>
            </a:pPr>
            <a:r>
              <a:t/>
            </a:r>
            <a:endParaRPr sz="2000">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lang="en" sz="2000">
                <a:latin typeface="Comic Sans MS"/>
                <a:ea typeface="Comic Sans MS"/>
                <a:cs typeface="Comic Sans MS"/>
                <a:sym typeface="Comic Sans MS"/>
              </a:rPr>
              <a:t>I do ask that you spend your evenings doing things that are proven to correlate with student success.</a:t>
            </a:r>
            <a:r>
              <a:rPr lang="en" sz="2000">
                <a:uFill>
                  <a:noFill/>
                </a:uFill>
                <a:latin typeface="Comic Sans MS"/>
                <a:ea typeface="Comic Sans MS"/>
                <a:cs typeface="Comic Sans MS"/>
                <a:sym typeface="Comic Sans MS"/>
                <a:hlinkClick r:id="rId5"/>
              </a:rPr>
              <a:t> </a:t>
            </a:r>
            <a:r>
              <a:rPr b="1" lang="en" sz="2000" u="sng">
                <a:solidFill>
                  <a:srgbClr val="185DA2"/>
                </a:solidFill>
                <a:latin typeface="Comic Sans MS"/>
                <a:ea typeface="Comic Sans MS"/>
                <a:cs typeface="Comic Sans MS"/>
                <a:sym typeface="Comic Sans MS"/>
                <a:hlinkClick r:id="rId6"/>
              </a:rPr>
              <a:t>Reading has more impact on your child’s achievement than any other activity at school.</a:t>
            </a:r>
            <a:r>
              <a:rPr b="1" lang="en" sz="2000">
                <a:latin typeface="Comic Sans MS"/>
                <a:ea typeface="Comic Sans MS"/>
                <a:cs typeface="Comic Sans MS"/>
                <a:sym typeface="Comic Sans MS"/>
              </a:rPr>
              <a:t> </a:t>
            </a:r>
            <a:r>
              <a:rPr lang="en" sz="2000">
                <a:latin typeface="Comic Sans MS"/>
                <a:ea typeface="Comic Sans MS"/>
                <a:cs typeface="Comic Sans MS"/>
                <a:sym typeface="Comic Sans MS"/>
              </a:rPr>
              <a:t>This year, the children will each have a 40 book requirement. Daily reading is what transforms reading into a lifelong habit and builds reading ability.</a:t>
            </a:r>
            <a:endParaRPr sz="2000">
              <a:latin typeface="Comic Sans MS"/>
              <a:ea typeface="Comic Sans MS"/>
              <a:cs typeface="Comic Sans MS"/>
              <a:sym typeface="Comic Sans MS"/>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3"/>
          <p:cNvSpPr txBox="1"/>
          <p:nvPr>
            <p:ph type="title"/>
          </p:nvPr>
        </p:nvSpPr>
        <p:spPr>
          <a:xfrm>
            <a:off x="1149675" y="320850"/>
            <a:ext cx="6978300" cy="1097400"/>
          </a:xfrm>
          <a:prstGeom prst="rect">
            <a:avLst/>
          </a:prstGeom>
          <a:solidFill>
            <a:srgbClr val="FFFFFF"/>
          </a:solidFill>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Comic Sans MS"/>
                <a:ea typeface="Comic Sans MS"/>
                <a:cs typeface="Comic Sans MS"/>
                <a:sym typeface="Comic Sans MS"/>
                <a:hlinkClick r:id="rId3"/>
              </a:rPr>
              <a:t>Common Core Standards</a:t>
            </a:r>
            <a:endParaRPr>
              <a:latin typeface="Comic Sans MS"/>
              <a:ea typeface="Comic Sans MS"/>
              <a:cs typeface="Comic Sans MS"/>
              <a:sym typeface="Comic Sans MS"/>
            </a:endParaRPr>
          </a:p>
        </p:txBody>
      </p:sp>
      <p:sp>
        <p:nvSpPr>
          <p:cNvPr id="82" name="Google Shape;82;p13"/>
          <p:cNvSpPr txBox="1"/>
          <p:nvPr>
            <p:ph idx="1" type="body"/>
          </p:nvPr>
        </p:nvSpPr>
        <p:spPr>
          <a:xfrm>
            <a:off x="328850" y="1600200"/>
            <a:ext cx="8229600" cy="49905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a:latin typeface="Comic Sans MS"/>
                <a:ea typeface="Comic Sans MS"/>
                <a:cs typeface="Comic Sans MS"/>
                <a:sym typeface="Comic Sans MS"/>
              </a:rPr>
              <a:t>The third grade California state standards show what skills and concepts students are expected to know in each subject area. </a:t>
            </a:r>
            <a:r>
              <a:rPr b="1" lang="en">
                <a:latin typeface="Comic Sans MS"/>
                <a:ea typeface="Comic Sans MS"/>
                <a:cs typeface="Comic Sans MS"/>
                <a:sym typeface="Comic Sans MS"/>
              </a:rPr>
              <a:t>Some standards will be taught all year, while others will be covered in specific trimesters. </a:t>
            </a:r>
            <a:r>
              <a:rPr lang="en">
                <a:latin typeface="Comic Sans MS"/>
                <a:ea typeface="Comic Sans MS"/>
                <a:cs typeface="Comic Sans MS"/>
                <a:sym typeface="Comic Sans MS"/>
              </a:rPr>
              <a:t>We’re teaching students to justify their thinking verbally and in writing and requiring them to cite evidence from the text. </a:t>
            </a:r>
            <a:endParaRPr sz="600">
              <a:latin typeface="Comic Sans MS"/>
              <a:ea typeface="Comic Sans MS"/>
              <a:cs typeface="Comic Sans MS"/>
              <a:sym typeface="Comic Sans MS"/>
            </a:endParaRPr>
          </a:p>
          <a:p>
            <a:pPr indent="0" lvl="0" marL="0" rtl="0" algn="l">
              <a:spcBef>
                <a:spcPts val="600"/>
              </a:spcBef>
              <a:spcAft>
                <a:spcPts val="0"/>
              </a:spcAft>
              <a:buNone/>
            </a:pPr>
            <a:r>
              <a:t/>
            </a:r>
            <a:endParaRPr>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4"/>
          <p:cNvSpPr txBox="1"/>
          <p:nvPr>
            <p:ph type="title"/>
          </p:nvPr>
        </p:nvSpPr>
        <p:spPr>
          <a:xfrm>
            <a:off x="87475" y="274650"/>
            <a:ext cx="90564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Helping to </a:t>
            </a:r>
            <a:r>
              <a:rPr lang="en">
                <a:latin typeface="Comic Sans MS"/>
                <a:ea typeface="Comic Sans MS"/>
                <a:cs typeface="Comic Sans MS"/>
                <a:sym typeface="Comic Sans MS"/>
              </a:rPr>
              <a:t>Support Our Class Needs</a:t>
            </a:r>
            <a:endParaRPr>
              <a:latin typeface="Comic Sans MS"/>
              <a:ea typeface="Comic Sans MS"/>
              <a:cs typeface="Comic Sans MS"/>
              <a:sym typeface="Comic Sans MS"/>
            </a:endParaRPr>
          </a:p>
        </p:txBody>
      </p:sp>
      <p:sp>
        <p:nvSpPr>
          <p:cNvPr id="88" name="Google Shape;88;p14"/>
          <p:cNvSpPr txBox="1"/>
          <p:nvPr>
            <p:ph idx="1" type="body"/>
          </p:nvPr>
        </p:nvSpPr>
        <p:spPr>
          <a:xfrm>
            <a:off x="87475" y="1600200"/>
            <a:ext cx="8957400" cy="525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3600">
                <a:latin typeface="Comic Sans MS"/>
                <a:ea typeface="Comic Sans MS"/>
                <a:cs typeface="Comic Sans MS"/>
                <a:sym typeface="Comic Sans MS"/>
              </a:rPr>
              <a:t>As an educator, I want to make sure my students have the materials they need to succeed, so I generally have several </a:t>
            </a:r>
            <a:r>
              <a:rPr lang="en" sz="3600" u="sng">
                <a:solidFill>
                  <a:schemeClr val="hlink"/>
                </a:solidFill>
                <a:latin typeface="Comic Sans MS"/>
                <a:ea typeface="Comic Sans MS"/>
                <a:cs typeface="Comic Sans MS"/>
                <a:sym typeface="Comic Sans MS"/>
                <a:hlinkClick r:id="rId3"/>
              </a:rPr>
              <a:t>Donors Choose</a:t>
            </a:r>
            <a:r>
              <a:rPr lang="en" sz="3600">
                <a:latin typeface="Comic Sans MS"/>
                <a:ea typeface="Comic Sans MS"/>
                <a:cs typeface="Comic Sans MS"/>
                <a:sym typeface="Comic Sans MS"/>
              </a:rPr>
              <a:t> classroom requests throughout the school year. </a:t>
            </a:r>
            <a:endParaRPr sz="3600">
              <a:latin typeface="Comic Sans MS"/>
              <a:ea typeface="Comic Sans MS"/>
              <a:cs typeface="Comic Sans MS"/>
              <a:sym typeface="Comic Sans MS"/>
            </a:endParaRPr>
          </a:p>
          <a:p>
            <a:pPr indent="0" lvl="0" marL="0" rtl="0" algn="l">
              <a:spcBef>
                <a:spcPts val="600"/>
              </a:spcBef>
              <a:spcAft>
                <a:spcPts val="0"/>
              </a:spcAft>
              <a:buNone/>
            </a:pPr>
            <a:r>
              <a:t/>
            </a:r>
            <a:endParaRPr sz="3600">
              <a:latin typeface="Comic Sans MS"/>
              <a:ea typeface="Comic Sans MS"/>
              <a:cs typeface="Comic Sans MS"/>
              <a:sym typeface="Comic Sans MS"/>
            </a:endParaRPr>
          </a:p>
          <a:p>
            <a:pPr indent="0" lvl="0" marL="0" rtl="0" algn="l">
              <a:spcBef>
                <a:spcPts val="600"/>
              </a:spcBef>
              <a:spcAft>
                <a:spcPts val="0"/>
              </a:spcAft>
              <a:buNone/>
            </a:pPr>
            <a:r>
              <a:rPr lang="en" sz="3600">
                <a:latin typeface="Comic Sans MS"/>
                <a:ea typeface="Comic Sans MS"/>
                <a:cs typeface="Comic Sans MS"/>
                <a:sym typeface="Comic Sans MS"/>
              </a:rPr>
              <a:t>Amazon </a:t>
            </a:r>
            <a:r>
              <a:rPr lang="en" sz="3600">
                <a:latin typeface="Comic Sans MS"/>
                <a:ea typeface="Comic Sans MS"/>
                <a:cs typeface="Comic Sans MS"/>
                <a:sym typeface="Comic Sans MS"/>
              </a:rPr>
              <a:t>wish list</a:t>
            </a:r>
            <a:r>
              <a:rPr lang="en" sz="3600">
                <a:latin typeface="Comic Sans MS"/>
                <a:ea typeface="Comic Sans MS"/>
                <a:cs typeface="Comic Sans MS"/>
                <a:sym typeface="Comic Sans MS"/>
              </a:rPr>
              <a:t> for @BartellsDojo link is here: </a:t>
            </a:r>
            <a:r>
              <a:rPr lang="en" sz="3600" u="sng">
                <a:solidFill>
                  <a:schemeClr val="hlink"/>
                </a:solidFill>
                <a:latin typeface="Comic Sans MS"/>
                <a:ea typeface="Comic Sans MS"/>
                <a:cs typeface="Comic Sans MS"/>
                <a:sym typeface="Comic Sans MS"/>
                <a:hlinkClick r:id="rId4"/>
              </a:rPr>
              <a:t>http://a.co/0FIOkQ9</a:t>
            </a:r>
            <a:endParaRPr sz="3600">
              <a:latin typeface="Comic Sans MS"/>
              <a:ea typeface="Comic Sans MS"/>
              <a:cs typeface="Comic Sans MS"/>
              <a:sym typeface="Comic Sans MS"/>
            </a:endParaRPr>
          </a:p>
          <a:p>
            <a:pPr indent="0" lvl="0" marL="0" rtl="0" algn="l">
              <a:spcBef>
                <a:spcPts val="600"/>
              </a:spcBef>
              <a:spcAft>
                <a:spcPts val="0"/>
              </a:spcAft>
              <a:buNone/>
            </a:pPr>
            <a:r>
              <a:rPr lang="en" sz="2400">
                <a:latin typeface="Comic Sans MS"/>
                <a:ea typeface="Comic Sans MS"/>
                <a:cs typeface="Comic Sans MS"/>
                <a:sym typeface="Comic Sans MS"/>
              </a:rPr>
              <a:t> </a:t>
            </a:r>
            <a:endParaRPr sz="2400">
              <a:latin typeface="Comic Sans MS"/>
              <a:ea typeface="Comic Sans MS"/>
              <a:cs typeface="Comic Sans MS"/>
              <a:sym typeface="Comic Sans MS"/>
            </a:endParaRPr>
          </a:p>
          <a:p>
            <a:pPr indent="0" lvl="0" marL="0" rtl="0" algn="l">
              <a:spcBef>
                <a:spcPts val="600"/>
              </a:spcBef>
              <a:spcAft>
                <a:spcPts val="0"/>
              </a:spcAft>
              <a:buNone/>
            </a:pPr>
            <a:r>
              <a:t/>
            </a:r>
            <a:endParaRPr sz="2400">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t/>
            </a:r>
            <a:endParaRPr b="1" sz="2400" u="sng">
              <a:solidFill>
                <a:srgbClr val="4472C4"/>
              </a:solidFill>
              <a:latin typeface="Comic Sans MS"/>
              <a:ea typeface="Comic Sans MS"/>
              <a:cs typeface="Comic Sans MS"/>
              <a:sym typeface="Comic Sans MS"/>
              <a:hlinkClick r:id="rId5"/>
            </a:endParaRPr>
          </a:p>
          <a:p>
            <a:pPr indent="0" lvl="0" marL="0" rtl="0" algn="l">
              <a:spcBef>
                <a:spcPts val="600"/>
              </a:spcBef>
              <a:spcAft>
                <a:spcPts val="0"/>
              </a:spcAft>
              <a:buNone/>
            </a:pPr>
            <a:r>
              <a:t/>
            </a:r>
            <a:endParaRPr sz="22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5"/>
          <p:cNvSpPr txBox="1"/>
          <p:nvPr>
            <p:ph type="title"/>
          </p:nvPr>
        </p:nvSpPr>
        <p:spPr>
          <a:xfrm>
            <a:off x="457200" y="274638"/>
            <a:ext cx="822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Fri</a:t>
            </a:r>
            <a:r>
              <a:rPr lang="en">
                <a:latin typeface="Comic Sans MS"/>
                <a:ea typeface="Comic Sans MS"/>
                <a:cs typeface="Comic Sans MS"/>
                <a:sym typeface="Comic Sans MS"/>
              </a:rPr>
              <a:t>day Folders</a:t>
            </a:r>
            <a:endParaRPr>
              <a:latin typeface="Comic Sans MS"/>
              <a:ea typeface="Comic Sans MS"/>
              <a:cs typeface="Comic Sans MS"/>
              <a:sym typeface="Comic Sans MS"/>
            </a:endParaRPr>
          </a:p>
        </p:txBody>
      </p:sp>
      <p:sp>
        <p:nvSpPr>
          <p:cNvPr id="94" name="Google Shape;94;p15"/>
          <p:cNvSpPr txBox="1"/>
          <p:nvPr>
            <p:ph idx="1" type="body"/>
          </p:nvPr>
        </p:nvSpPr>
        <p:spPr>
          <a:xfrm>
            <a:off x="457200" y="1600200"/>
            <a:ext cx="8229600" cy="513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2400">
                <a:latin typeface="Comic Sans MS"/>
                <a:ea typeface="Comic Sans MS"/>
                <a:cs typeface="Comic Sans MS"/>
                <a:sym typeface="Comic Sans MS"/>
              </a:rPr>
              <a:t>These come home every Friday and are due </a:t>
            </a:r>
            <a:r>
              <a:rPr b="1" i="1" lang="en" sz="2400">
                <a:latin typeface="Comic Sans MS"/>
                <a:ea typeface="Comic Sans MS"/>
                <a:cs typeface="Comic Sans MS"/>
                <a:sym typeface="Comic Sans MS"/>
              </a:rPr>
              <a:t>signed</a:t>
            </a:r>
            <a:r>
              <a:rPr lang="en" sz="2400">
                <a:latin typeface="Comic Sans MS"/>
                <a:ea typeface="Comic Sans MS"/>
                <a:cs typeface="Comic Sans MS"/>
                <a:sym typeface="Comic Sans MS"/>
              </a:rPr>
              <a:t> by Monday. Unsigned folders will not be accepted.</a:t>
            </a:r>
            <a:endParaRPr sz="2400">
              <a:latin typeface="Comic Sans MS"/>
              <a:ea typeface="Comic Sans MS"/>
              <a:cs typeface="Comic Sans MS"/>
              <a:sym typeface="Comic Sans MS"/>
            </a:endParaRPr>
          </a:p>
          <a:p>
            <a:pPr indent="0" lvl="0" marL="0" rtl="0" algn="l">
              <a:spcBef>
                <a:spcPts val="600"/>
              </a:spcBef>
              <a:spcAft>
                <a:spcPts val="0"/>
              </a:spcAft>
              <a:buClr>
                <a:schemeClr val="dk1"/>
              </a:buClr>
              <a:buSzPts val="1100"/>
              <a:buFont typeface="Arial"/>
              <a:buNone/>
            </a:pPr>
            <a:r>
              <a:t/>
            </a:r>
            <a:endParaRPr sz="24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 sz="2400">
                <a:latin typeface="Comic Sans MS"/>
                <a:ea typeface="Comic Sans MS"/>
                <a:cs typeface="Comic Sans MS"/>
                <a:sym typeface="Comic Sans MS"/>
              </a:rPr>
              <a:t>The data binder, which will be used throughout the year and come home frequently on Fridays, is an opportunity for your child to share his accomplishments. Please look through the binder with your child the night it comes home and discuss the papers and data, sign and date the paper located in the front of the binder, and have your child return it promptly. I cannot add new data or work samples if the binder is not returned. </a:t>
            </a:r>
            <a:r>
              <a:rPr b="1" lang="en" sz="2400">
                <a:latin typeface="Comic Sans MS"/>
                <a:ea typeface="Comic Sans MS"/>
                <a:cs typeface="Comic Sans MS"/>
                <a:sym typeface="Comic Sans MS"/>
              </a:rPr>
              <a:t>In addition, your child uses this binder daily to log his reading progress.</a:t>
            </a:r>
            <a:endParaRPr sz="2400">
              <a:latin typeface="Comic Sans MS"/>
              <a:ea typeface="Comic Sans MS"/>
              <a:cs typeface="Comic Sans MS"/>
              <a:sym typeface="Comic Sans MS"/>
            </a:endParaRPr>
          </a:p>
          <a:p>
            <a:pPr indent="0" lvl="0" marL="0" rtl="0" algn="l">
              <a:spcBef>
                <a:spcPts val="600"/>
              </a:spcBef>
              <a:spcAft>
                <a:spcPts val="0"/>
              </a:spcAft>
              <a:buNone/>
            </a:pPr>
            <a:r>
              <a:t/>
            </a:r>
            <a:endParaRPr>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6"/>
          <p:cNvSpPr txBox="1"/>
          <p:nvPr>
            <p:ph type="title"/>
          </p:nvPr>
        </p:nvSpPr>
        <p:spPr>
          <a:xfrm>
            <a:off x="3997150" y="274650"/>
            <a:ext cx="4689600" cy="114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rgbClr val="FFFFFF"/>
                </a:solidFill>
                <a:hlinkClick r:id="rId3"/>
              </a:rPr>
              <a:t>You Say It’s Your Birthday!</a:t>
            </a:r>
            <a:r>
              <a:rPr lang="en">
                <a:solidFill>
                  <a:srgbClr val="FFFFFF"/>
                </a:solidFill>
              </a:rPr>
              <a:t> </a:t>
            </a:r>
            <a:endParaRPr>
              <a:solidFill>
                <a:srgbClr val="FFFFFF"/>
              </a:solidFill>
            </a:endParaRPr>
          </a:p>
        </p:txBody>
      </p:sp>
      <p:sp>
        <p:nvSpPr>
          <p:cNvPr id="100" name="Google Shape;100;p16"/>
          <p:cNvSpPr txBox="1"/>
          <p:nvPr>
            <p:ph idx="1" type="body"/>
          </p:nvPr>
        </p:nvSpPr>
        <p:spPr>
          <a:xfrm>
            <a:off x="457200" y="1600200"/>
            <a:ext cx="8229600" cy="516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Comic Sans MS"/>
                <a:ea typeface="Comic Sans MS"/>
                <a:cs typeface="Comic Sans MS"/>
                <a:sym typeface="Comic Sans MS"/>
              </a:rPr>
              <a:t>In order to help guide our students to healthy eating habits our school will be following District guidelines for classroom treats for birthday celebrations. </a:t>
            </a:r>
            <a:endParaRPr>
              <a:latin typeface="Comic Sans MS"/>
              <a:ea typeface="Comic Sans MS"/>
              <a:cs typeface="Comic Sans MS"/>
              <a:sym typeface="Comic Sans MS"/>
            </a:endParaRPr>
          </a:p>
          <a:p>
            <a:pPr indent="0" lvl="0" marL="0" rtl="0" algn="l">
              <a:spcBef>
                <a:spcPts val="600"/>
              </a:spcBef>
              <a:spcAft>
                <a:spcPts val="0"/>
              </a:spcAft>
              <a:buNone/>
            </a:pPr>
            <a:r>
              <a:t/>
            </a:r>
            <a:endParaRPr sz="1200">
              <a:latin typeface="Comic Sans MS"/>
              <a:ea typeface="Comic Sans MS"/>
              <a:cs typeface="Comic Sans MS"/>
              <a:sym typeface="Comic Sans MS"/>
            </a:endParaRPr>
          </a:p>
          <a:p>
            <a:pPr indent="0" lvl="0" marL="0" rtl="0" algn="l">
              <a:spcBef>
                <a:spcPts val="600"/>
              </a:spcBef>
              <a:spcAft>
                <a:spcPts val="0"/>
              </a:spcAft>
              <a:buNone/>
            </a:pPr>
            <a:r>
              <a:rPr lang="en">
                <a:latin typeface="Comic Sans MS"/>
                <a:ea typeface="Comic Sans MS"/>
                <a:cs typeface="Comic Sans MS"/>
                <a:sym typeface="Comic Sans MS"/>
              </a:rPr>
              <a:t>Absolutely </a:t>
            </a:r>
            <a:r>
              <a:rPr b="1" lang="en">
                <a:latin typeface="Comic Sans MS"/>
                <a:ea typeface="Comic Sans MS"/>
                <a:cs typeface="Comic Sans MS"/>
                <a:sym typeface="Comic Sans MS"/>
              </a:rPr>
              <a:t>NO</a:t>
            </a:r>
            <a:r>
              <a:rPr lang="en">
                <a:latin typeface="Comic Sans MS"/>
                <a:ea typeface="Comic Sans MS"/>
                <a:cs typeface="Comic Sans MS"/>
                <a:sym typeface="Comic Sans MS"/>
              </a:rPr>
              <a:t> cupcakes, cookies, or sweets.</a:t>
            </a:r>
            <a:endParaRPr>
              <a:latin typeface="Comic Sans MS"/>
              <a:ea typeface="Comic Sans MS"/>
              <a:cs typeface="Comic Sans MS"/>
              <a:sym typeface="Comic Sans MS"/>
            </a:endParaRPr>
          </a:p>
          <a:p>
            <a:pPr indent="0" lvl="0" marL="0" rtl="0" algn="l">
              <a:spcBef>
                <a:spcPts val="600"/>
              </a:spcBef>
              <a:spcAft>
                <a:spcPts val="0"/>
              </a:spcAft>
              <a:buNone/>
            </a:pPr>
            <a:r>
              <a:t/>
            </a:r>
            <a:endParaRPr sz="1400">
              <a:latin typeface="Comic Sans MS"/>
              <a:ea typeface="Comic Sans MS"/>
              <a:cs typeface="Comic Sans MS"/>
              <a:sym typeface="Comic Sans MS"/>
            </a:endParaRPr>
          </a:p>
          <a:p>
            <a:pPr indent="0" lvl="0" marL="0" rtl="0" algn="l">
              <a:spcBef>
                <a:spcPts val="600"/>
              </a:spcBef>
              <a:spcAft>
                <a:spcPts val="0"/>
              </a:spcAft>
              <a:buNone/>
            </a:pPr>
            <a:r>
              <a:rPr lang="en">
                <a:latin typeface="Comic Sans MS"/>
                <a:ea typeface="Comic Sans MS"/>
                <a:cs typeface="Comic Sans MS"/>
                <a:sym typeface="Comic Sans MS"/>
              </a:rPr>
              <a:t>Healthy options: fruit, string cheese, GoGurt, pencil, eraser. I prefer you send a copy of your child’s favorite book to donate to our class library.</a:t>
            </a:r>
            <a:r>
              <a:rPr lang="en" sz="2900">
                <a:latin typeface="Comic Sans MS"/>
                <a:ea typeface="Comic Sans MS"/>
                <a:cs typeface="Comic Sans MS"/>
                <a:sym typeface="Comic Sans MS"/>
              </a:rPr>
              <a:t> </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pic>
        <p:nvPicPr>
          <p:cNvPr descr="images.jpg" id="101" name="Google Shape;101;p16"/>
          <p:cNvPicPr preferRelativeResize="0"/>
          <p:nvPr/>
        </p:nvPicPr>
        <p:blipFill>
          <a:blip r:embed="rId4">
            <a:alphaModFix/>
          </a:blip>
          <a:stretch>
            <a:fillRect/>
          </a:stretch>
        </p:blipFill>
        <p:spPr>
          <a:xfrm>
            <a:off x="1267925" y="53475"/>
            <a:ext cx="1659750" cy="136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