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4" r:id="rId1"/>
  </p:sldMasterIdLst>
  <p:notesMasterIdLst>
    <p:notesMasterId r:id="rId29"/>
  </p:notesMasterIdLst>
  <p:sldIdLst>
    <p:sldId id="256" r:id="rId2"/>
    <p:sldId id="278" r:id="rId3"/>
    <p:sldId id="258" r:id="rId4"/>
    <p:sldId id="259" r:id="rId5"/>
    <p:sldId id="277" r:id="rId6"/>
    <p:sldId id="260" r:id="rId7"/>
    <p:sldId id="286" r:id="rId8"/>
    <p:sldId id="261" r:id="rId9"/>
    <p:sldId id="263" r:id="rId10"/>
    <p:sldId id="281" r:id="rId11"/>
    <p:sldId id="282" r:id="rId12"/>
    <p:sldId id="283" r:id="rId13"/>
    <p:sldId id="288" r:id="rId14"/>
    <p:sldId id="285" r:id="rId15"/>
    <p:sldId id="264" r:id="rId16"/>
    <p:sldId id="266" r:id="rId17"/>
    <p:sldId id="267" r:id="rId18"/>
    <p:sldId id="268" r:id="rId19"/>
    <p:sldId id="269" r:id="rId20"/>
    <p:sldId id="270" r:id="rId21"/>
    <p:sldId id="271" r:id="rId22"/>
    <p:sldId id="272" r:id="rId23"/>
    <p:sldId id="289" r:id="rId24"/>
    <p:sldId id="273" r:id="rId25"/>
    <p:sldId id="274" r:id="rId26"/>
    <p:sldId id="276" r:id="rId27"/>
    <p:sldId id="275" r:id="rId28"/>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875531A9-1155-4613-9B6D-BA11BACF332A}">
  <a:tblStyle styleId="{875531A9-1155-4613-9B6D-BA11BACF332A}"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428E5984-A352-477E-9466-AF95297661D0}" styleName="Table_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3E4B5735-39CA-4D3F-A742-2A944EED1A78}" styleName="Table_2">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DC4C568B-6803-4D2B-90DD-5467AFCA281F}" styleName="Table_3">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F2C2D26D-A083-4AEC-B05A-0E2539B28502}" styleName="Table_4">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BF0A6DB8-416D-4E91-8BA4-798C7FCC8303}" styleName="Table_5">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44F27E22-CD9F-41FA-90DF-335C4FA6ACB9}" styleName="Table_6">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373C0113-2344-4537-9C35-1F34BA1BCD38}" styleName="Table_7"/>
  <a:tblStyle styleId="{D1D79073-142C-4EA8-83F6-7089EA068A83}" styleName="Table_8">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F712FED8-617F-4F32-A93A-8C42A3C3A2C2}" styleName="Table_9"/>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1176"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97124793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Shape 2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 name="Shape 28"/>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5996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68761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rtl="0">
              <a:lnSpc>
                <a:spcPct val="115000"/>
              </a:lnSpc>
              <a:spcBef>
                <a:spcPts val="0"/>
              </a:spcBef>
              <a:buNone/>
            </a:pPr>
            <a:r>
              <a:rPr lang="en">
                <a:solidFill>
                  <a:schemeClr val="dk1"/>
                </a:solidFill>
              </a:rPr>
              <a:t>Take a moment and look at what students are expected to do for each trimester. (read silently)</a:t>
            </a:r>
          </a:p>
          <a:p>
            <a:pPr rtl="0">
              <a:lnSpc>
                <a:spcPct val="115000"/>
              </a:lnSpc>
              <a:spcBef>
                <a:spcPts val="0"/>
              </a:spcBef>
              <a:buNone/>
            </a:pPr>
            <a:endParaRPr>
              <a:solidFill>
                <a:schemeClr val="dk1"/>
              </a:solidFill>
            </a:endParaRPr>
          </a:p>
          <a:p>
            <a:pPr lvl="0" rtl="0">
              <a:lnSpc>
                <a:spcPct val="115000"/>
              </a:lnSpc>
              <a:spcBef>
                <a:spcPts val="0"/>
              </a:spcBef>
              <a:buNone/>
            </a:pPr>
            <a:r>
              <a:rPr lang="en">
                <a:solidFill>
                  <a:schemeClr val="dk1"/>
                </a:solidFill>
              </a:rPr>
              <a:t>In our third grade example that there are eight standards under the Reading For Literature domain- three in trimester one, three in trimester two and two in trimester three.</a:t>
            </a:r>
          </a:p>
          <a:p>
            <a:pPr lvl="0" rtl="0">
              <a:lnSpc>
                <a:spcPct val="115000"/>
              </a:lnSpc>
              <a:spcBef>
                <a:spcPts val="0"/>
              </a:spcBef>
              <a:buNone/>
            </a:pPr>
            <a:endParaRPr>
              <a:solidFill>
                <a:schemeClr val="dk1"/>
              </a:solidFill>
            </a:endParaRPr>
          </a:p>
          <a:p>
            <a:pPr lvl="0" rtl="0">
              <a:lnSpc>
                <a:spcPct val="115000"/>
              </a:lnSpc>
              <a:spcBef>
                <a:spcPts val="0"/>
              </a:spcBef>
              <a:buClr>
                <a:schemeClr val="dk1"/>
              </a:buClr>
              <a:buSzPct val="100000"/>
              <a:buFont typeface="Arial"/>
              <a:buNone/>
            </a:pPr>
            <a:r>
              <a:rPr lang="en">
                <a:solidFill>
                  <a:schemeClr val="dk1"/>
                </a:solidFill>
              </a:rPr>
              <a:t>Notice that each of the bullets lists different standards within the same domain  that students are expected to be able to achieve.  Standards listed in trimester 1 often take a full year of practice and development for students to attain success . You will see that the difficulty of the standards increases as you move from trimester one to trimester three. In order to demonstrate proficiency in a domain, students must master standards taught throughout the school year. It will take the entire school year for the teacher to cover and assess all of these standards. Within a domain, therefore, final grades are given in the last trimester. </a:t>
            </a:r>
          </a:p>
          <a:p>
            <a:pPr marL="0" lvl="0" indent="0" rtl="0">
              <a:lnSpc>
                <a:spcPct val="115000"/>
              </a:lnSpc>
              <a:spcBef>
                <a:spcPts val="0"/>
              </a:spcBef>
              <a:buClr>
                <a:schemeClr val="dk1"/>
              </a:buClr>
              <a:buFont typeface="Arial"/>
              <a:buNone/>
            </a:pPr>
            <a:endParaRPr>
              <a:solidFill>
                <a:schemeClr val="dk1"/>
              </a:solidFill>
            </a:endParaRPr>
          </a:p>
          <a:p>
            <a:pPr marL="0" lvl="0" indent="0" rtl="0">
              <a:lnSpc>
                <a:spcPct val="115000"/>
              </a:lnSpc>
              <a:spcBef>
                <a:spcPts val="0"/>
              </a:spcBef>
              <a:buClr>
                <a:schemeClr val="dk1"/>
              </a:buClr>
              <a:buSzPct val="100000"/>
              <a:buFont typeface="Arial"/>
              <a:buNone/>
            </a:pPr>
            <a:r>
              <a:rPr lang="en">
                <a:solidFill>
                  <a:schemeClr val="dk1"/>
                </a:solidFill>
              </a:rPr>
              <a:t>Currently we are starting trimester one. If your child is in our third grade class, and they are successful in the three bulleted areas for trimester 1,he/she will be demonstrating that he/she is on Target (T) towards reaching proficiency by the end of the school year. We mark that on our report card as a “T”. </a:t>
            </a:r>
          </a:p>
          <a:p>
            <a:pPr marL="0" lvl="0" indent="457200">
              <a:lnSpc>
                <a:spcPct val="115000"/>
              </a:lnSpc>
              <a:spcBef>
                <a:spcPts val="0"/>
              </a:spcBef>
              <a:buClr>
                <a:schemeClr val="dk1"/>
              </a:buClr>
              <a:buFont typeface="Arial"/>
              <a:buNone/>
            </a:pP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93373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rtl="0">
              <a:spcBef>
                <a:spcPts val="0"/>
              </a:spcBef>
              <a:buNone/>
            </a:pPr>
            <a:r>
              <a:rPr lang="en"/>
              <a:t>So the first big idea we want you to take home tonight is that we want all of our students to be scoring on Target or a “T” on the report card in both trimesters 1 and 2.  If they are doing this, your son and/or daughter is right where he/she needs to be.  Students scoring a “T” are on pace towards receiving either a proficient or advanced score in trimester 3. </a:t>
            </a:r>
          </a:p>
          <a:p>
            <a:pPr rtl="0">
              <a:spcBef>
                <a:spcPts val="0"/>
              </a:spcBef>
              <a:buNone/>
            </a:pPr>
            <a:endParaRPr/>
          </a:p>
          <a:p>
            <a:pPr>
              <a:spcBef>
                <a:spcPts val="0"/>
              </a:spcBef>
              <a:buNone/>
            </a:pPr>
            <a:r>
              <a:rPr lang="en"/>
              <a:t>Remember by the end of the year, teachers will have measured all of the standards. It is only then that teachers will have enough evidence to give a final domain grade.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rtl="0">
              <a:spcBef>
                <a:spcPts val="0"/>
              </a:spcBef>
              <a:buNone/>
            </a:pPr>
            <a:r>
              <a:rPr lang="en" dirty="0"/>
              <a:t>At the end of the school year, teachers have taught all of the standards in each domain and have measured student progress. A final grade is ready to be prepared based on the scale you see here. </a:t>
            </a:r>
          </a:p>
          <a:p>
            <a:pPr rtl="0">
              <a:spcBef>
                <a:spcPts val="0"/>
              </a:spcBef>
              <a:buNone/>
            </a:pPr>
            <a:endParaRPr dirty="0"/>
          </a:p>
          <a:p>
            <a:pPr rtl="0">
              <a:spcBef>
                <a:spcPts val="0"/>
              </a:spcBef>
              <a:buNone/>
            </a:pPr>
            <a:r>
              <a:rPr lang="en" dirty="0"/>
              <a:t>In our previous grading system, students who scored a “3” ranged quite a bit in their individual performance.  Because the new standards offer opportunities for students to engage in learning English Language Arts and math concepts at a greater depth than ever before, we felt it was important to be able to recognize advanced understanding of a domain area. </a:t>
            </a:r>
          </a:p>
          <a:p>
            <a:pPr rtl="0">
              <a:spcBef>
                <a:spcPts val="0"/>
              </a:spcBef>
              <a:buNone/>
            </a:pPr>
            <a:endParaRPr dirty="0"/>
          </a:p>
          <a:p>
            <a:pPr rtl="0">
              <a:spcBef>
                <a:spcPts val="0"/>
              </a:spcBef>
              <a:buNone/>
            </a:pPr>
            <a:r>
              <a:rPr lang="en" dirty="0"/>
              <a:t>The “Proficient” (P) level most closely represents the old “3” score on the report card.  It is at this level that we expect all students to be performing at by the end of Trimester 3. </a:t>
            </a:r>
          </a:p>
          <a:p>
            <a:pPr rtl="0">
              <a:spcBef>
                <a:spcPts val="0"/>
              </a:spcBef>
              <a:buNone/>
            </a:pPr>
            <a:endParaRPr dirty="0"/>
          </a:p>
          <a:p>
            <a:pPr>
              <a:spcBef>
                <a:spcPts val="0"/>
              </a:spcBef>
              <a:buNone/>
            </a:pPr>
            <a:r>
              <a:rPr lang="en" dirty="0"/>
              <a:t>It is anticipated that a smaller percentage of students will score in the advanced category, but all students have the opportunity to reach the highest level of performance in our grading scale.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a:spcBef>
                <a:spcPts val="0"/>
              </a:spcBef>
              <a:buNone/>
            </a:pPr>
            <a:r>
              <a:rPr lang="en"/>
              <a:t>Big Idea #2 is that if your child is scoring proficient by the end of the school year in any domain he/she is doing very well.   The standards in these domain areas are more rigorous than anything we have expected in the past from our students in California.  Without question, proficient students are ready for success in the next grade level.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lvl="0" rtl="0">
              <a:lnSpc>
                <a:spcPct val="115000"/>
              </a:lnSpc>
              <a:spcBef>
                <a:spcPts val="0"/>
              </a:spcBef>
              <a:buClr>
                <a:schemeClr val="dk1"/>
              </a:buClr>
              <a:buSzPct val="100000"/>
              <a:buFont typeface="Arial"/>
              <a:buNone/>
            </a:pPr>
            <a:r>
              <a:rPr lang="en">
                <a:solidFill>
                  <a:schemeClr val="dk1"/>
                </a:solidFill>
              </a:rPr>
              <a:t>Lets take a look at what a report card may look like by the end of the school year.  Your parent handbook will provide a detailed explanation of the scoring system for trimester 1, 2, &amp; 3. This student was slightly behind our benchmark targets at the end of the first trimester in Reading for Literature scoring a “Basic” or “B”,  but was back on target in the second trimester and scored proficient by the end of the year. In all other areas, this student hit the target expectations and performed accordingly in the final, end-of-year, trimester 3 grades .</a:t>
            </a:r>
          </a:p>
          <a:p>
            <a:pPr lvl="0" rtl="0">
              <a:lnSpc>
                <a:spcPct val="115000"/>
              </a:lnSpc>
              <a:spcBef>
                <a:spcPts val="0"/>
              </a:spcBef>
              <a:buClr>
                <a:schemeClr val="dk1"/>
              </a:buClr>
              <a:buFont typeface="Arial"/>
              <a:buNone/>
            </a:pPr>
            <a:endParaRPr>
              <a:solidFill>
                <a:schemeClr val="dk1"/>
              </a:solidFill>
            </a:endParaRPr>
          </a:p>
          <a:p>
            <a:pPr lvl="0">
              <a:lnSpc>
                <a:spcPct val="115000"/>
              </a:lnSpc>
              <a:spcBef>
                <a:spcPts val="0"/>
              </a:spcBef>
              <a:buClr>
                <a:schemeClr val="dk1"/>
              </a:buClr>
              <a:buSzPct val="100000"/>
              <a:buFont typeface="Arial"/>
              <a:buNone/>
            </a:pPr>
            <a:r>
              <a:rPr lang="en">
                <a:solidFill>
                  <a:schemeClr val="dk1"/>
                </a:solidFill>
              </a:rPr>
              <a:t>You will also notice that there are not grades in every cell. If a cell is blank, it is not an area we report on for that trimester.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rtl="0">
              <a:spcBef>
                <a:spcPts val="0"/>
              </a:spcBef>
              <a:buNone/>
            </a:pPr>
            <a:r>
              <a:rPr lang="en">
                <a:solidFill>
                  <a:schemeClr val="dk1"/>
                </a:solidFill>
              </a:rPr>
              <a:t>Also on the report card a series of 5 College and Career Readiness standards. These are skills that are indicative of future success in middle school, high school, college and careers. </a:t>
            </a:r>
          </a:p>
          <a:p>
            <a:pPr rtl="0">
              <a:spcBef>
                <a:spcPts val="0"/>
              </a:spcBef>
              <a:buNone/>
            </a:pPr>
            <a:endParaRPr>
              <a:solidFill>
                <a:schemeClr val="dk1"/>
              </a:solidFill>
            </a:endParaRPr>
          </a:p>
          <a:p>
            <a:pPr>
              <a:spcBef>
                <a:spcPts val="0"/>
              </a:spcBef>
              <a:buNone/>
            </a:pPr>
            <a:r>
              <a:rPr lang="en">
                <a:solidFill>
                  <a:schemeClr val="dk1"/>
                </a:solidFill>
              </a:rPr>
              <a:t>Descriptions of these standards can be found in your Parent Handbook as well.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rtl="0">
              <a:spcBef>
                <a:spcPts val="0"/>
              </a:spcBef>
              <a:buNone/>
            </a:pPr>
            <a:r>
              <a:rPr lang="en"/>
              <a:t>Please take a moment to read Big idea #3.  </a:t>
            </a:r>
          </a:p>
          <a:p>
            <a:pPr rtl="0">
              <a:spcBef>
                <a:spcPts val="0"/>
              </a:spcBef>
              <a:buNone/>
            </a:pPr>
            <a:endParaRPr/>
          </a:p>
          <a:p>
            <a:pPr>
              <a:spcBef>
                <a:spcPts val="0"/>
              </a:spcBef>
              <a:buNone/>
            </a:pPr>
            <a:r>
              <a:rPr lang="en"/>
              <a:t>Our goal is to prepare your child to have all the content and college and career readiness skills that a 5th grader needs to be successful moving into middle school.  To do that we set performance expectations from kindergarten through 5th grade that grow as the students mature.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lvl="0" rtl="0">
              <a:spcBef>
                <a:spcPts val="0"/>
              </a:spcBef>
              <a:buClr>
                <a:schemeClr val="dk1"/>
              </a:buClr>
              <a:buSzPct val="91666"/>
              <a:buFont typeface="Arial"/>
              <a:buNone/>
            </a:pPr>
            <a:r>
              <a:rPr lang="en" sz="1200" b="1">
                <a:solidFill>
                  <a:schemeClr val="dk1"/>
                </a:solidFill>
              </a:rPr>
              <a:t>District Assessments</a:t>
            </a:r>
          </a:p>
          <a:p>
            <a:pPr lvl="0" rtl="0">
              <a:spcBef>
                <a:spcPts val="0"/>
              </a:spcBef>
              <a:buClr>
                <a:schemeClr val="dk1"/>
              </a:buClr>
              <a:buSzPct val="91666"/>
              <a:buFont typeface="Arial"/>
              <a:buNone/>
            </a:pPr>
            <a:r>
              <a:rPr lang="en" sz="1200">
                <a:solidFill>
                  <a:schemeClr val="dk1"/>
                </a:solidFill>
              </a:rPr>
              <a:t>District wide, writing assessments are administered each trimester.  Each writing score is utilized to help determine individual and district wide writing performance.  District writing scores are graded on a 4 point scale.  The goal for all third students is to score a 3 or above by the end of the year. </a:t>
            </a:r>
          </a:p>
          <a:p>
            <a:pPr lvl="0" rtl="0">
              <a:spcBef>
                <a:spcPts val="0"/>
              </a:spcBef>
              <a:buNone/>
            </a:pPr>
            <a:endParaRPr sz="1200">
              <a:solidFill>
                <a:schemeClr val="dk1"/>
              </a:solidFill>
            </a:endParaRPr>
          </a:p>
          <a:p>
            <a:pPr lvl="0" rtl="0">
              <a:spcBef>
                <a:spcPts val="0"/>
              </a:spcBef>
              <a:buNone/>
            </a:pPr>
            <a:r>
              <a:rPr lang="en" sz="1200">
                <a:solidFill>
                  <a:schemeClr val="dk1"/>
                </a:solidFill>
              </a:rPr>
              <a:t>In addition, each trimester, your child will take a computer-adaptive reading test and you will receive a parent reading progress report.  The score reported on the report card is the Scaled Score (SS).  The Scaled Score measures the difficulty level of the questions and the number of correct responses.</a:t>
            </a:r>
          </a:p>
          <a:p>
            <a:pPr lvl="0" rtl="0">
              <a:spcBef>
                <a:spcPts val="0"/>
              </a:spcBef>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Lastly, at the end of the school year, your child will take a performance assessment in ELA. The performance assessment will measure reading, writing, and language in an integrated manner. Students will complete activities throughout the year that will prepare them for this performance task.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lvl="0" rtl="0">
              <a:spcBef>
                <a:spcPts val="0"/>
              </a:spcBef>
              <a:buNone/>
            </a:pPr>
            <a:r>
              <a:rPr lang="en" sz="1200" b="1">
                <a:solidFill>
                  <a:schemeClr val="dk1"/>
                </a:solidFill>
              </a:rPr>
              <a:t>District Assessments</a:t>
            </a:r>
          </a:p>
          <a:p>
            <a:pPr lvl="0" rtl="0">
              <a:spcBef>
                <a:spcPts val="0"/>
              </a:spcBef>
              <a:buNone/>
            </a:pPr>
            <a:endParaRPr sz="1200"/>
          </a:p>
          <a:p>
            <a:pPr lvl="0" rtl="0">
              <a:spcBef>
                <a:spcPts val="0"/>
              </a:spcBef>
              <a:buNone/>
            </a:pPr>
            <a:r>
              <a:rPr lang="en" sz="1200">
                <a:solidFill>
                  <a:schemeClr val="dk1"/>
                </a:solidFill>
              </a:rPr>
              <a:t>Like English Language Arts, each trimester your child will take a computer-adaptive mathematics test and you will receive a parent progress report.  The score reported on the report card is the Scaled Score (SS).  </a:t>
            </a:r>
          </a:p>
          <a:p>
            <a:pPr lvl="0" rtl="0">
              <a:spcBef>
                <a:spcPts val="0"/>
              </a:spcBef>
              <a:buNone/>
            </a:pPr>
            <a:endParaRPr sz="1200">
              <a:solidFill>
                <a:schemeClr val="dk1"/>
              </a:solidFill>
            </a:endParaRPr>
          </a:p>
          <a:p>
            <a:pPr lvl="0" rtl="0">
              <a:spcBef>
                <a:spcPts val="0"/>
              </a:spcBef>
              <a:buNone/>
            </a:pPr>
            <a:r>
              <a:rPr lang="en" sz="1200">
                <a:solidFill>
                  <a:schemeClr val="dk1"/>
                </a:solidFill>
              </a:rPr>
              <a:t>Students also take performance assessments each trimester in mathematics. These assessments are scored on a four point scale. Students scoring at a 3 or above are meeting the trimester benchmark target.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rtl="0">
              <a:spcBef>
                <a:spcPts val="0"/>
              </a:spcBef>
              <a:buNone/>
            </a:pPr>
            <a:r>
              <a:rPr lang="en"/>
              <a:t>You can find the electronic version of the parent handbook on the District website under the Parent’s tab and Common Core: A Parent’s Guide Section. </a:t>
            </a:r>
          </a:p>
          <a:p>
            <a:pPr>
              <a:spcBef>
                <a:spcPts val="0"/>
              </a:spcBef>
              <a:buNone/>
            </a:pPr>
            <a:r>
              <a:rPr lang="en"/>
              <a:t>In this section, you can also view STAR Reading and Mathematics Benchmark Performance Tables for all grades Kindergarten through 8th grade.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9" name="Shape 179"/>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a:spcBef>
                <a:spcPts val="0"/>
              </a:spcBef>
              <a:buNone/>
            </a:pPr>
            <a:r>
              <a:rPr lang="en"/>
              <a:t>If you have someone in your family that missed this session or you would like to know more about the new standards and how they are graded and assessed, we are holding two District wide parent information nights on September 17th and 24th in our Board Room from 6:30 - 7:30 p.m.</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rtl="0">
              <a:spcBef>
                <a:spcPts val="0"/>
              </a:spcBef>
              <a:buNone/>
            </a:pPr>
            <a:r>
              <a:rPr lang="en"/>
              <a:t>That concludes our presentation.  </a:t>
            </a:r>
          </a:p>
          <a:p>
            <a:pPr>
              <a:spcBef>
                <a:spcPts val="0"/>
              </a:spcBef>
              <a:buNone/>
            </a:pPr>
            <a:r>
              <a:rPr lang="en"/>
              <a:t>Are there any questions I can answer?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rtl="0">
              <a:spcBef>
                <a:spcPts val="0"/>
              </a:spcBef>
              <a:buNone/>
            </a:pPr>
            <a:r>
              <a:rPr lang="en-US" dirty="0" smtClean="0"/>
              <a:t>Tonight</a:t>
            </a:r>
            <a:r>
              <a:rPr lang="en" dirty="0" smtClean="0"/>
              <a:t> </a:t>
            </a:r>
            <a:r>
              <a:rPr lang="en" dirty="0"/>
              <a:t>I am going to share with you a general overview of how we are assessing and reporting the new California standards in Language Arts and Mathematics.  A companion Parent Handbook will be shared with you and is specific to your child’s grade. </a:t>
            </a:r>
            <a:r>
              <a:rPr lang="en-US" dirty="0" smtClean="0"/>
              <a:t>I</a:t>
            </a:r>
            <a:r>
              <a:rPr lang="en" dirty="0" smtClean="0"/>
              <a:t> </a:t>
            </a:r>
            <a:r>
              <a:rPr lang="en" dirty="0"/>
              <a:t>hope that you will refer to this handbook throughout the school year to better understand the grading and reporting process.  </a:t>
            </a:r>
          </a:p>
          <a:p>
            <a:pPr rtl="0">
              <a:spcBef>
                <a:spcPts val="0"/>
              </a:spcBef>
              <a:buNone/>
            </a:pPr>
            <a:endParaRPr dirty="0"/>
          </a:p>
          <a:p>
            <a:pPr>
              <a:spcBef>
                <a:spcPts val="0"/>
              </a:spcBef>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rmAutofit lnSpcReduction="10000"/>
          </a:bodyPr>
          <a:lstStyle/>
          <a:p>
            <a:pPr lvl="0" rtl="0">
              <a:lnSpc>
                <a:spcPct val="115000"/>
              </a:lnSpc>
              <a:spcBef>
                <a:spcPts val="0"/>
              </a:spcBef>
              <a:buClr>
                <a:schemeClr val="dk1"/>
              </a:buClr>
              <a:buFont typeface="Arial"/>
              <a:buNone/>
            </a:pPr>
            <a:endParaRPr>
              <a:solidFill>
                <a:schemeClr val="dk1"/>
              </a:solidFill>
            </a:endParaRPr>
          </a:p>
          <a:p>
            <a:pPr marL="0" lvl="0" indent="0" rtl="0">
              <a:lnSpc>
                <a:spcPct val="115000"/>
              </a:lnSpc>
              <a:spcBef>
                <a:spcPts val="0"/>
              </a:spcBef>
              <a:buNone/>
            </a:pPr>
            <a:r>
              <a:rPr lang="en">
                <a:solidFill>
                  <a:schemeClr val="dk1"/>
                </a:solidFill>
              </a:rPr>
              <a:t>Let’s take a look at the new California Math and Language Arts domains in this third grade example.  </a:t>
            </a:r>
          </a:p>
          <a:p>
            <a:pPr marL="457200" lvl="0" indent="457200" rtl="0">
              <a:lnSpc>
                <a:spcPct val="115000"/>
              </a:lnSpc>
              <a:spcBef>
                <a:spcPts val="0"/>
              </a:spcBef>
              <a:buNone/>
            </a:pPr>
            <a:endParaRPr>
              <a:solidFill>
                <a:schemeClr val="dk1"/>
              </a:solidFill>
            </a:endParaRPr>
          </a:p>
          <a:p>
            <a:pPr marL="0" lvl="0" indent="0" rtl="0">
              <a:lnSpc>
                <a:spcPct val="115000"/>
              </a:lnSpc>
              <a:spcBef>
                <a:spcPts val="0"/>
              </a:spcBef>
              <a:buNone/>
            </a:pPr>
            <a:r>
              <a:rPr lang="en">
                <a:solidFill>
                  <a:schemeClr val="dk1"/>
                </a:solidFill>
              </a:rPr>
              <a:t>In grades K-5, domain areas remain fairly consistent with a few exceptions in some grade levels.  For example, Counting and Cardinality is a Kindergarten domain that you would not see in third grade. </a:t>
            </a:r>
          </a:p>
          <a:p>
            <a:pPr marL="457200" lvl="0" indent="457200" rtl="0">
              <a:lnSpc>
                <a:spcPct val="115000"/>
              </a:lnSpc>
              <a:spcBef>
                <a:spcPts val="0"/>
              </a:spcBef>
              <a:buClr>
                <a:schemeClr val="dk1"/>
              </a:buClr>
              <a:buFont typeface="Arial"/>
              <a:buNone/>
            </a:pPr>
            <a:endParaRPr>
              <a:solidFill>
                <a:schemeClr val="dk1"/>
              </a:solidFill>
            </a:endParaRPr>
          </a:p>
          <a:p>
            <a:pPr marL="0" indent="0" rtl="0">
              <a:lnSpc>
                <a:spcPct val="115000"/>
              </a:lnSpc>
              <a:spcBef>
                <a:spcPts val="0"/>
              </a:spcBef>
              <a:buNone/>
            </a:pPr>
            <a:r>
              <a:rPr lang="en">
                <a:solidFill>
                  <a:schemeClr val="dk1"/>
                </a:solidFill>
              </a:rPr>
              <a:t>The term domain is a label for a group of standards. Not all domains are measured each trimester. Domain grades are reported at the end of each trimester (12 weeks of instruction) </a:t>
            </a:r>
          </a:p>
          <a:p>
            <a:pPr marL="0" indent="0" rtl="0">
              <a:lnSpc>
                <a:spcPct val="115000"/>
              </a:lnSpc>
              <a:spcBef>
                <a:spcPts val="0"/>
              </a:spcBef>
              <a:buNone/>
            </a:pPr>
            <a:endParaRPr>
              <a:solidFill>
                <a:schemeClr val="dk1"/>
              </a:solidFill>
            </a:endParaRPr>
          </a:p>
          <a:p>
            <a:pPr marL="0" indent="0" rtl="0">
              <a:lnSpc>
                <a:spcPct val="115000"/>
              </a:lnSpc>
              <a:spcBef>
                <a:spcPts val="0"/>
              </a:spcBef>
              <a:buNone/>
            </a:pPr>
            <a:r>
              <a:rPr lang="en">
                <a:solidFill>
                  <a:schemeClr val="dk1"/>
                </a:solidFill>
              </a:rPr>
              <a:t>Let’s take a look at one domain area to see the standards that make up this domain.  For our example, we will select the domain highlighted in red under the English Language Arts section -  Reading for Literature. </a:t>
            </a:r>
          </a:p>
          <a:p>
            <a:pPr marL="914400" indent="0" rtl="0">
              <a:lnSpc>
                <a:spcPct val="115000"/>
              </a:lnSpc>
              <a:spcBef>
                <a:spcPts val="0"/>
              </a:spcBef>
              <a:buNone/>
            </a:pPr>
            <a:endParaRPr>
              <a:solidFill>
                <a:schemeClr val="dk1"/>
              </a:solidFill>
            </a:endParaRPr>
          </a:p>
          <a:p>
            <a:pPr marL="0" lvl="0" indent="0" rtl="0">
              <a:lnSpc>
                <a:spcPct val="115000"/>
              </a:lnSpc>
              <a:spcBef>
                <a:spcPts val="0"/>
              </a:spcBef>
              <a:buNone/>
            </a:pPr>
            <a:r>
              <a:rPr lang="en">
                <a:solidFill>
                  <a:schemeClr val="dk1"/>
                </a:solidFill>
              </a:rPr>
              <a:t>We will review what a third grader needs to cover for the domain of Reading for Literature for each trimester. </a:t>
            </a:r>
          </a:p>
          <a:p>
            <a:pPr marL="914400" lvl="0" indent="457200" rtl="0">
              <a:lnSpc>
                <a:spcPct val="115000"/>
              </a:lnSpc>
              <a:spcBef>
                <a:spcPts val="0"/>
              </a:spcBef>
              <a:buNone/>
            </a:pPr>
            <a:endParaRPr>
              <a:solidFill>
                <a:schemeClr val="dk1"/>
              </a:solidFill>
            </a:endParaRPr>
          </a:p>
          <a:p>
            <a:pPr marL="457200" lvl="0" indent="0" rtl="0">
              <a:lnSpc>
                <a:spcPct val="115000"/>
              </a:lnSpc>
              <a:spcBef>
                <a:spcPts val="0"/>
              </a:spcBef>
              <a:buClr>
                <a:schemeClr val="dk1"/>
              </a:buClr>
              <a:buSzPct val="100000"/>
              <a:buFont typeface="Arial"/>
              <a:buNone/>
            </a:pPr>
            <a:r>
              <a:rPr lang="en">
                <a:solidFill>
                  <a:schemeClr val="dk1"/>
                </a:solidFill>
              </a:rPr>
              <a:t>	</a:t>
            </a:r>
          </a:p>
          <a:p>
            <a:pPr marL="914400" lvl="0" indent="0" rtl="0">
              <a:lnSpc>
                <a:spcPct val="115000"/>
              </a:lnSpc>
              <a:spcBef>
                <a:spcPts val="0"/>
              </a:spcBef>
              <a:buNone/>
            </a:pPr>
            <a:r>
              <a:rPr lang="en">
                <a:solidFill>
                  <a:schemeClr val="dk1"/>
                </a:solidFill>
              </a:rPr>
              <a:t>	</a:t>
            </a:r>
          </a:p>
          <a:p>
            <a:pPr marL="914400" lvl="0" indent="457200">
              <a:lnSpc>
                <a:spcPct val="115000"/>
              </a:lnSpc>
              <a:spcBef>
                <a:spcPts val="0"/>
              </a:spcBef>
              <a:buClr>
                <a:schemeClr val="dk1"/>
              </a:buClr>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rtl="0">
              <a:lnSpc>
                <a:spcPct val="115000"/>
              </a:lnSpc>
              <a:spcBef>
                <a:spcPts val="0"/>
              </a:spcBef>
              <a:buNone/>
            </a:pPr>
            <a:r>
              <a:rPr lang="en">
                <a:solidFill>
                  <a:schemeClr val="dk1"/>
                </a:solidFill>
              </a:rPr>
              <a:t>Take a moment and look at what students are expected to do for each trimester. (read silently)</a:t>
            </a:r>
          </a:p>
          <a:p>
            <a:pPr rtl="0">
              <a:lnSpc>
                <a:spcPct val="115000"/>
              </a:lnSpc>
              <a:spcBef>
                <a:spcPts val="0"/>
              </a:spcBef>
              <a:buNone/>
            </a:pPr>
            <a:endParaRPr>
              <a:solidFill>
                <a:schemeClr val="dk1"/>
              </a:solidFill>
            </a:endParaRPr>
          </a:p>
          <a:p>
            <a:pPr lvl="0" rtl="0">
              <a:lnSpc>
                <a:spcPct val="115000"/>
              </a:lnSpc>
              <a:spcBef>
                <a:spcPts val="0"/>
              </a:spcBef>
              <a:buNone/>
            </a:pPr>
            <a:r>
              <a:rPr lang="en">
                <a:solidFill>
                  <a:schemeClr val="dk1"/>
                </a:solidFill>
              </a:rPr>
              <a:t>In our third grade example that there are eight standards under the Reading For Literature domain- three in trimester one, three in trimester two and two in trimester three.</a:t>
            </a:r>
          </a:p>
          <a:p>
            <a:pPr lvl="0" rtl="0">
              <a:lnSpc>
                <a:spcPct val="115000"/>
              </a:lnSpc>
              <a:spcBef>
                <a:spcPts val="0"/>
              </a:spcBef>
              <a:buNone/>
            </a:pPr>
            <a:endParaRPr>
              <a:solidFill>
                <a:schemeClr val="dk1"/>
              </a:solidFill>
            </a:endParaRPr>
          </a:p>
          <a:p>
            <a:pPr lvl="0" rtl="0">
              <a:lnSpc>
                <a:spcPct val="115000"/>
              </a:lnSpc>
              <a:spcBef>
                <a:spcPts val="0"/>
              </a:spcBef>
              <a:buClr>
                <a:schemeClr val="dk1"/>
              </a:buClr>
              <a:buSzPct val="100000"/>
              <a:buFont typeface="Arial"/>
              <a:buNone/>
            </a:pPr>
            <a:r>
              <a:rPr lang="en">
                <a:solidFill>
                  <a:schemeClr val="dk1"/>
                </a:solidFill>
              </a:rPr>
              <a:t>Notice that each of the bullets lists different standards within the same domain  that students are expected to be able to achieve.  Standards listed in trimester 1 often take a full year of practice and development for students to attain success . You will see that the difficulty of the standards increases as you move from trimester one to trimester three. In order to demonstrate proficiency in a domain, students must master standards taught throughout the school year. It will take the entire school year for the teacher to cover and assess all of these standards. Within a domain, therefore, final grades are given in the last trimester. </a:t>
            </a:r>
          </a:p>
          <a:p>
            <a:pPr marL="0" lvl="0" indent="0" rtl="0">
              <a:lnSpc>
                <a:spcPct val="115000"/>
              </a:lnSpc>
              <a:spcBef>
                <a:spcPts val="0"/>
              </a:spcBef>
              <a:buClr>
                <a:schemeClr val="dk1"/>
              </a:buClr>
              <a:buFont typeface="Arial"/>
              <a:buNone/>
            </a:pPr>
            <a:endParaRPr>
              <a:solidFill>
                <a:schemeClr val="dk1"/>
              </a:solidFill>
            </a:endParaRPr>
          </a:p>
          <a:p>
            <a:pPr marL="0" lvl="0" indent="0" rtl="0">
              <a:lnSpc>
                <a:spcPct val="115000"/>
              </a:lnSpc>
              <a:spcBef>
                <a:spcPts val="0"/>
              </a:spcBef>
              <a:buClr>
                <a:schemeClr val="dk1"/>
              </a:buClr>
              <a:buSzPct val="100000"/>
              <a:buFont typeface="Arial"/>
              <a:buNone/>
            </a:pPr>
            <a:r>
              <a:rPr lang="en">
                <a:solidFill>
                  <a:schemeClr val="dk1"/>
                </a:solidFill>
              </a:rPr>
              <a:t>Currently we are starting trimester one. If your child is in our third grade class, and they are successful in the three bulleted areas for trimester 1,he/she will be demonstrating that he/she is on Target (T) towards reaching proficiency by the end of the school year. We mark that on our report card as a “T”. </a:t>
            </a:r>
          </a:p>
          <a:p>
            <a:pPr marL="0" lvl="0" indent="457200">
              <a:lnSpc>
                <a:spcPct val="115000"/>
              </a:lnSpc>
              <a:spcBef>
                <a:spcPts val="0"/>
              </a:spcBef>
              <a:buClr>
                <a:schemeClr val="dk1"/>
              </a:buClr>
              <a:buFont typeface="Arial"/>
              <a:buNone/>
            </a:pP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83157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9" name="Shape 9"/>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1583342"/>
            <a:ext cx="7772400" cy="1159856"/>
          </a:xfrm>
          <a:prstGeom prst="rect">
            <a:avLst/>
          </a:prstGeom>
        </p:spPr>
        <p:txBody>
          <a:bodyPr lIns="91425" tIns="91425" rIns="91425" bIns="91425" anchor="b" anchorCtr="0">
            <a:normAutofit/>
          </a:bodyPr>
          <a:lstStyle/>
          <a:p>
            <a:pPr>
              <a:spcBef>
                <a:spcPts val="0"/>
              </a:spcBef>
              <a:buNone/>
            </a:pPr>
            <a:endParaRPr/>
          </a:p>
        </p:txBody>
      </p:sp>
      <p:sp>
        <p:nvSpPr>
          <p:cNvPr id="24" name="Shape 24"/>
          <p:cNvSpPr txBox="1">
            <a:spLocks noGrp="1"/>
          </p:cNvSpPr>
          <p:nvPr>
            <p:ph type="subTitle" idx="1"/>
          </p:nvPr>
        </p:nvSpPr>
        <p:spPr>
          <a:xfrm>
            <a:off x="685800" y="2840053"/>
            <a:ext cx="7772400" cy="784737"/>
          </a:xfrm>
          <a:prstGeom prst="rect">
            <a:avLst/>
          </a:prstGeom>
        </p:spPr>
        <p:txBody>
          <a:bodyPr lIns="91425" tIns="91425" rIns="91425" bIns="91425" anchor="t" anchorCtr="0">
            <a:normAutofit/>
          </a:bodyPr>
          <a:lstStyle/>
          <a:p>
            <a:pPr>
              <a:spcBef>
                <a:spcPts val="0"/>
              </a:spcBef>
              <a:buNone/>
            </a:pPr>
            <a:endParaRPr/>
          </a:p>
        </p:txBody>
      </p:sp>
      <p:pic>
        <p:nvPicPr>
          <p:cNvPr id="25" name="Shape 25"/>
          <p:cNvPicPr preferRelativeResize="0"/>
          <p:nvPr/>
        </p:nvPicPr>
        <p:blipFill>
          <a:blip r:embed="rId3">
            <a:alphaModFix/>
          </a:blip>
          <a:stretch>
            <a:fillRect/>
          </a:stretch>
        </p:blipFill>
        <p:spPr>
          <a:xfrm>
            <a:off x="0" y="0"/>
            <a:ext cx="9144000" cy="5513724"/>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Ideas and Details – Trimester 1</a:t>
            </a:r>
            <a:endParaRPr lang="en-US" dirty="0"/>
          </a:p>
        </p:txBody>
      </p:sp>
      <p:sp>
        <p:nvSpPr>
          <p:cNvPr id="3" name="Text Placeholder 2"/>
          <p:cNvSpPr>
            <a:spLocks noGrp="1"/>
          </p:cNvSpPr>
          <p:nvPr>
            <p:ph type="body" idx="1"/>
          </p:nvPr>
        </p:nvSpPr>
        <p:spPr>
          <a:xfrm>
            <a:off x="457200" y="1063228"/>
            <a:ext cx="8229600" cy="3862602"/>
          </a:xfrm>
        </p:spPr>
        <p:txBody>
          <a:bodyPr/>
          <a:lstStyle/>
          <a:p>
            <a:pPr marL="342900" indent="-342900">
              <a:buFont typeface="Arial"/>
              <a:buChar char="•"/>
            </a:pPr>
            <a:r>
              <a:rPr lang="en-US" sz="2000" dirty="0" smtClean="0"/>
              <a:t>Ask </a:t>
            </a:r>
            <a:r>
              <a:rPr lang="en-US" sz="2000" dirty="0"/>
              <a:t>and answer questions to demonstrate understanding of a text, referring explicitly to the text as the basis for the answers. </a:t>
            </a:r>
          </a:p>
          <a:p>
            <a:endParaRPr lang="en-US" sz="2000" dirty="0"/>
          </a:p>
          <a:p>
            <a:pPr marL="342900" indent="-342900">
              <a:buFont typeface="Arial"/>
              <a:buChar char="•"/>
            </a:pPr>
            <a:r>
              <a:rPr lang="en-US" sz="2000" dirty="0" smtClean="0"/>
              <a:t>Recount </a:t>
            </a:r>
            <a:r>
              <a:rPr lang="en-US" sz="2000" dirty="0"/>
              <a:t>stories, including fables, folktales, and myths from diverse cultures; determine the central message, lesson, or moral and explain how it is conveyed through key details in the text</a:t>
            </a:r>
            <a:r>
              <a:rPr lang="en-US" sz="2000" dirty="0" smtClean="0"/>
              <a:t>.</a:t>
            </a:r>
          </a:p>
          <a:p>
            <a:r>
              <a:rPr lang="en-US" sz="2000" dirty="0" smtClean="0"/>
              <a:t> </a:t>
            </a:r>
            <a:endParaRPr lang="en-US" sz="2000" dirty="0"/>
          </a:p>
          <a:p>
            <a:pPr marL="342900" indent="-342900">
              <a:buFont typeface="Arial"/>
              <a:buChar char="•"/>
            </a:pPr>
            <a:r>
              <a:rPr lang="en-US" sz="2000" dirty="0" smtClean="0"/>
              <a:t>Describe </a:t>
            </a:r>
            <a:r>
              <a:rPr lang="en-US" sz="2000" dirty="0"/>
              <a:t>characters in a story (e.g., their traits, motivations, or feelings) and explain how their actions contribute to the sequence of events. </a:t>
            </a:r>
          </a:p>
          <a:p>
            <a:endParaRPr lang="en-US" dirty="0"/>
          </a:p>
        </p:txBody>
      </p:sp>
    </p:spTree>
    <p:extLst>
      <p:ext uri="{BB962C8B-B14F-4D97-AF65-F5344CB8AC3E}">
        <p14:creationId xmlns:p14="http://schemas.microsoft.com/office/powerpoint/2010/main" val="22936783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Craft and Structure – Trimester Two</a:t>
            </a:r>
            <a:endParaRPr lang="en-US" dirty="0"/>
          </a:p>
        </p:txBody>
      </p:sp>
      <p:sp>
        <p:nvSpPr>
          <p:cNvPr id="3" name="Text Placeholder 2"/>
          <p:cNvSpPr>
            <a:spLocks noGrp="1"/>
          </p:cNvSpPr>
          <p:nvPr>
            <p:ph type="body" idx="1"/>
          </p:nvPr>
        </p:nvSpPr>
        <p:spPr/>
        <p:txBody>
          <a:bodyPr/>
          <a:lstStyle/>
          <a:p>
            <a:pPr marL="342900" indent="-342900">
              <a:buFont typeface="Arial"/>
              <a:buChar char="•"/>
            </a:pPr>
            <a:r>
              <a:rPr lang="en-US" sz="2000" dirty="0" smtClean="0"/>
              <a:t>Determine </a:t>
            </a:r>
            <a:r>
              <a:rPr lang="en-US" sz="2000" dirty="0"/>
              <a:t>the meaning of words and phrases as they are used in a text, distinguishing literal from nonliteral language. </a:t>
            </a:r>
            <a:br>
              <a:rPr lang="en-US" sz="2000" dirty="0"/>
            </a:br>
            <a:endParaRPr lang="en-US" sz="2000" dirty="0" smtClean="0"/>
          </a:p>
          <a:p>
            <a:pPr marL="342900" indent="-342900">
              <a:buFont typeface="Arial"/>
              <a:buChar char="•"/>
            </a:pPr>
            <a:r>
              <a:rPr lang="en-US" sz="2000" dirty="0" smtClean="0"/>
              <a:t>Refer </a:t>
            </a:r>
            <a:r>
              <a:rPr lang="en-US" sz="2000" dirty="0"/>
              <a:t>to parts of stories, dramas, and poems when writing or speaking about a text, using terms such as chapter, scene, and stanza; describe how each successive part builds on earlier sections. </a:t>
            </a:r>
          </a:p>
          <a:p>
            <a:endParaRPr lang="en-US" sz="2000" dirty="0" smtClean="0"/>
          </a:p>
          <a:p>
            <a:pPr marL="342900" indent="-342900">
              <a:buFont typeface="Arial"/>
              <a:buChar char="•"/>
            </a:pPr>
            <a:r>
              <a:rPr lang="en-US" sz="2000" dirty="0" smtClean="0"/>
              <a:t>Distinguish </a:t>
            </a:r>
            <a:r>
              <a:rPr lang="en-US" sz="2000" dirty="0"/>
              <a:t>their own point of view from that of the narrator or those of the characters. </a:t>
            </a:r>
          </a:p>
          <a:p>
            <a:endParaRPr lang="en-US" sz="2000" dirty="0"/>
          </a:p>
          <a:p>
            <a:endParaRPr lang="en-US" sz="2000" dirty="0"/>
          </a:p>
        </p:txBody>
      </p:sp>
    </p:spTree>
    <p:extLst>
      <p:ext uri="{BB962C8B-B14F-4D97-AF65-F5344CB8AC3E}">
        <p14:creationId xmlns:p14="http://schemas.microsoft.com/office/powerpoint/2010/main" val="30188466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922"/>
            <a:ext cx="8229600" cy="1063228"/>
          </a:xfrm>
        </p:spPr>
        <p:txBody>
          <a:bodyPr/>
          <a:lstStyle/>
          <a:p>
            <a:r>
              <a:rPr lang="en-US" sz="3200" dirty="0" smtClean="0"/>
              <a:t>Integration of Ideas and Knowledge – Trimester Three</a:t>
            </a:r>
            <a:endParaRPr lang="en-US" sz="3200" dirty="0"/>
          </a:p>
        </p:txBody>
      </p:sp>
      <p:sp>
        <p:nvSpPr>
          <p:cNvPr id="3" name="Text Placeholder 2"/>
          <p:cNvSpPr>
            <a:spLocks noGrp="1"/>
          </p:cNvSpPr>
          <p:nvPr>
            <p:ph type="body" idx="1"/>
          </p:nvPr>
        </p:nvSpPr>
        <p:spPr/>
        <p:txBody>
          <a:bodyPr/>
          <a:lstStyle/>
          <a:p>
            <a:pPr marL="457200" indent="-457200">
              <a:buFont typeface="Arial"/>
              <a:buChar char="•"/>
            </a:pPr>
            <a:r>
              <a:rPr lang="en-US" sz="2000" dirty="0" smtClean="0"/>
              <a:t>Explain </a:t>
            </a:r>
            <a:r>
              <a:rPr lang="en-US" sz="2000" dirty="0"/>
              <a:t>how specific aspects of a text’s illustrations contribute to what is conveyed by the words in a story (e.g., create mood, emphasize aspects of a character or setting)</a:t>
            </a:r>
            <a:r>
              <a:rPr lang="en-US" sz="2000" dirty="0" smtClean="0"/>
              <a:t>.</a:t>
            </a:r>
          </a:p>
          <a:p>
            <a:pPr marL="457200" indent="-457200">
              <a:buFont typeface="Arial"/>
              <a:buChar char="•"/>
            </a:pPr>
            <a:endParaRPr lang="en-US" sz="2000" dirty="0" smtClean="0"/>
          </a:p>
          <a:p>
            <a:pPr marL="457200" indent="-457200">
              <a:buFont typeface="Arial"/>
              <a:buChar char="•"/>
            </a:pPr>
            <a:r>
              <a:rPr lang="en-US" sz="2000" dirty="0"/>
              <a:t>Compare and contrast the themes, settings, and plots of stories written by the same author about the same or similar characters (e.g., in books from a series). </a:t>
            </a:r>
          </a:p>
          <a:p>
            <a:r>
              <a:rPr lang="en-US" dirty="0" smtClean="0"/>
              <a:t> </a:t>
            </a:r>
            <a:endParaRPr lang="en-US" dirty="0"/>
          </a:p>
          <a:p>
            <a:endParaRPr lang="en-US" dirty="0"/>
          </a:p>
        </p:txBody>
      </p:sp>
    </p:spTree>
    <p:extLst>
      <p:ext uri="{BB962C8B-B14F-4D97-AF65-F5344CB8AC3E}">
        <p14:creationId xmlns:p14="http://schemas.microsoft.com/office/powerpoint/2010/main" val="10392349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a:off x="222612" y="76200"/>
            <a:ext cx="8698774" cy="4991099"/>
          </a:xfrm>
          <a:prstGeom prst="rect">
            <a:avLst/>
          </a:prstGeom>
          <a:noFill/>
          <a:ln>
            <a:noFill/>
          </a:ln>
        </p:spPr>
      </p:pic>
    </p:spTree>
    <p:extLst>
      <p:ext uri="{BB962C8B-B14F-4D97-AF65-F5344CB8AC3E}">
        <p14:creationId xmlns:p14="http://schemas.microsoft.com/office/powerpoint/2010/main" val="174305865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7956" y="0"/>
            <a:ext cx="9144000" cy="5143500"/>
          </a:xfrm>
          <a:prstGeom prst="rect">
            <a:avLst/>
          </a:prstGeom>
        </p:spPr>
      </p:pic>
      <p:sp>
        <p:nvSpPr>
          <p:cNvPr id="3" name="TextBox 2"/>
          <p:cNvSpPr txBox="1"/>
          <p:nvPr/>
        </p:nvSpPr>
        <p:spPr>
          <a:xfrm>
            <a:off x="505517" y="480902"/>
            <a:ext cx="7249853" cy="830997"/>
          </a:xfrm>
          <a:prstGeom prst="rect">
            <a:avLst/>
          </a:prstGeom>
          <a:solidFill>
            <a:schemeClr val="bg1"/>
          </a:solidFill>
        </p:spPr>
        <p:txBody>
          <a:bodyPr wrap="square" rtlCol="0">
            <a:spAutoFit/>
          </a:bodyPr>
          <a:lstStyle/>
          <a:p>
            <a:endParaRPr lang="en-US" sz="2400" b="1" dirty="0"/>
          </a:p>
          <a:p>
            <a:r>
              <a:rPr lang="en-US" sz="2400" b="1" dirty="0" smtClean="0"/>
              <a:t>Trimester 1 and 2 grade options are as follows:</a:t>
            </a:r>
            <a:endParaRPr lang="en-US" sz="2400" b="1" dirty="0"/>
          </a:p>
        </p:txBody>
      </p:sp>
    </p:spTree>
    <p:extLst>
      <p:ext uri="{BB962C8B-B14F-4D97-AF65-F5344CB8AC3E}">
        <p14:creationId xmlns:p14="http://schemas.microsoft.com/office/powerpoint/2010/main" val="7458877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169825" y="3235675"/>
            <a:ext cx="8891999" cy="1659600"/>
          </a:xfrm>
          <a:prstGeom prst="rect">
            <a:avLst/>
          </a:prstGeom>
        </p:spPr>
        <p:txBody>
          <a:bodyPr lIns="91425" tIns="91425" rIns="91425" bIns="91425" anchor="t" anchorCtr="0">
            <a:normAutofit lnSpcReduction="10000"/>
          </a:bodyPr>
          <a:lstStyle/>
          <a:p>
            <a:pPr marL="0" lvl="0" indent="0" algn="l">
              <a:lnSpc>
                <a:spcPct val="115000"/>
              </a:lnSpc>
              <a:spcBef>
                <a:spcPts val="0"/>
              </a:spcBef>
              <a:buClr>
                <a:schemeClr val="dk1"/>
              </a:buClr>
              <a:buSzPct val="36666"/>
              <a:buFont typeface="Arial"/>
              <a:buNone/>
            </a:pPr>
            <a:r>
              <a:rPr lang="en" sz="3000" i="1" dirty="0"/>
              <a:t>We want your child to be scoring on Target or a “T” </a:t>
            </a:r>
            <a:r>
              <a:rPr lang="en" sz="3000" i="1" dirty="0" smtClean="0"/>
              <a:t> </a:t>
            </a:r>
            <a:r>
              <a:rPr lang="en" sz="3000" i="1" dirty="0"/>
              <a:t>on the report card for both trimester one and trimester two in each of the reportable domains. </a:t>
            </a:r>
          </a:p>
        </p:txBody>
      </p:sp>
      <p:pic>
        <p:nvPicPr>
          <p:cNvPr id="87" name="Shape 87"/>
          <p:cNvPicPr preferRelativeResize="0"/>
          <p:nvPr/>
        </p:nvPicPr>
        <p:blipFill>
          <a:blip r:embed="rId3">
            <a:alphaModFix/>
          </a:blip>
          <a:stretch>
            <a:fillRect/>
          </a:stretch>
        </p:blipFill>
        <p:spPr>
          <a:xfrm>
            <a:off x="3178962" y="194000"/>
            <a:ext cx="2428875" cy="1885950"/>
          </a:xfrm>
          <a:prstGeom prst="rect">
            <a:avLst/>
          </a:prstGeom>
          <a:noFill/>
          <a:ln>
            <a:noFill/>
          </a:ln>
        </p:spPr>
      </p:pic>
      <p:graphicFrame>
        <p:nvGraphicFramePr>
          <p:cNvPr id="88" name="Shape 88"/>
          <p:cNvGraphicFramePr/>
          <p:nvPr/>
        </p:nvGraphicFramePr>
        <p:xfrm>
          <a:off x="265200" y="385450"/>
          <a:ext cx="2337100" cy="2773499"/>
        </p:xfrm>
        <a:graphic>
          <a:graphicData uri="http://schemas.openxmlformats.org/drawingml/2006/table">
            <a:tbl>
              <a:tblPr>
                <a:noFill/>
                <a:tableStyleId>{3E4B5735-39CA-4D3F-A742-2A944EED1A78}</a:tableStyleId>
              </a:tblPr>
              <a:tblGrid>
                <a:gridCol w="2337100"/>
              </a:tblGrid>
              <a:tr h="315500">
                <a:tc>
                  <a:txBody>
                    <a:bodyPr/>
                    <a:lstStyle/>
                    <a:p>
                      <a:pPr lvl="0" algn="ctr" rtl="0">
                        <a:spcBef>
                          <a:spcPts val="0"/>
                        </a:spcBef>
                        <a:buNone/>
                      </a:pPr>
                      <a:r>
                        <a:rPr lang="en" b="1"/>
                        <a:t>Mathematics Domains</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292525">
                <a:tc>
                  <a:txBody>
                    <a:bodyPr/>
                    <a:lstStyle/>
                    <a:p>
                      <a:pPr lvl="0" rtl="0">
                        <a:spcBef>
                          <a:spcPts val="0"/>
                        </a:spcBef>
                        <a:buNone/>
                      </a:pPr>
                      <a:r>
                        <a:rPr lang="en" sz="1200"/>
                        <a:t>Operations and Algebraic Thinking</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292525">
                <a:tc>
                  <a:txBody>
                    <a:bodyPr/>
                    <a:lstStyle/>
                    <a:p>
                      <a:pPr lvl="0" rtl="0">
                        <a:spcBef>
                          <a:spcPts val="0"/>
                        </a:spcBef>
                        <a:buNone/>
                      </a:pPr>
                      <a:r>
                        <a:rPr lang="en" sz="1200"/>
                        <a:t>Number and Operations in Base Ten</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438050">
                <a:tc>
                  <a:txBody>
                    <a:bodyPr/>
                    <a:lstStyle/>
                    <a:p>
                      <a:pPr lvl="0" rtl="0">
                        <a:spcBef>
                          <a:spcPts val="0"/>
                        </a:spcBef>
                        <a:buNone/>
                      </a:pPr>
                      <a:r>
                        <a:rPr lang="en" sz="1200"/>
                        <a:t>Numbers and Operations with Fractions</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292525">
                <a:tc>
                  <a:txBody>
                    <a:bodyPr/>
                    <a:lstStyle/>
                    <a:p>
                      <a:pPr lvl="0" rtl="0">
                        <a:spcBef>
                          <a:spcPts val="0"/>
                        </a:spcBef>
                        <a:buNone/>
                      </a:pPr>
                      <a:r>
                        <a:rPr lang="en" sz="1200"/>
                        <a:t>Measurement and Data</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292525">
                <a:tc>
                  <a:txBody>
                    <a:bodyPr/>
                    <a:lstStyle/>
                    <a:p>
                      <a:pPr lvl="0" rtl="0">
                        <a:spcBef>
                          <a:spcPts val="0"/>
                        </a:spcBef>
                        <a:buNone/>
                      </a:pPr>
                      <a:r>
                        <a:rPr lang="en" sz="1200"/>
                        <a:t>Geometry</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bl>
          </a:graphicData>
        </a:graphic>
      </p:graphicFrame>
      <p:graphicFrame>
        <p:nvGraphicFramePr>
          <p:cNvPr id="89" name="Shape 89"/>
          <p:cNvGraphicFramePr/>
          <p:nvPr/>
        </p:nvGraphicFramePr>
        <p:xfrm>
          <a:off x="6013925" y="385450"/>
          <a:ext cx="2564775" cy="2867369"/>
        </p:xfrm>
        <a:graphic>
          <a:graphicData uri="http://schemas.openxmlformats.org/drawingml/2006/table">
            <a:tbl>
              <a:tblPr>
                <a:noFill/>
                <a:tableStyleId>{DC4C568B-6803-4D2B-90DD-5467AFCA281F}</a:tableStyleId>
              </a:tblPr>
              <a:tblGrid>
                <a:gridCol w="2564775"/>
              </a:tblGrid>
              <a:tr h="474175">
                <a:tc>
                  <a:txBody>
                    <a:bodyPr/>
                    <a:lstStyle/>
                    <a:p>
                      <a:pPr lvl="0" algn="ctr" rtl="0">
                        <a:spcBef>
                          <a:spcPts val="0"/>
                        </a:spcBef>
                        <a:buNone/>
                      </a:pPr>
                      <a:r>
                        <a:rPr lang="en" b="1"/>
                        <a:t>English Language Arts Domains</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286600">
                <a:tc>
                  <a:txBody>
                    <a:bodyPr/>
                    <a:lstStyle/>
                    <a:p>
                      <a:pPr lvl="0" rtl="0">
                        <a:spcBef>
                          <a:spcPts val="0"/>
                        </a:spcBef>
                        <a:buNone/>
                      </a:pPr>
                      <a:r>
                        <a:rPr lang="en" sz="1200"/>
                        <a:t>Reading for Literature</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286600">
                <a:tc>
                  <a:txBody>
                    <a:bodyPr/>
                    <a:lstStyle/>
                    <a:p>
                      <a:pPr lvl="0" rtl="0">
                        <a:spcBef>
                          <a:spcPts val="0"/>
                        </a:spcBef>
                        <a:buNone/>
                      </a:pPr>
                      <a:r>
                        <a:rPr lang="en" sz="1200"/>
                        <a:t>Reading for Informational Text</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429150">
                <a:tc>
                  <a:txBody>
                    <a:bodyPr/>
                    <a:lstStyle/>
                    <a:p>
                      <a:pPr lvl="0" rtl="0">
                        <a:spcBef>
                          <a:spcPts val="0"/>
                        </a:spcBef>
                        <a:buNone/>
                      </a:pPr>
                      <a:r>
                        <a:rPr lang="en" sz="1200"/>
                        <a:t>Reading for Foundational Skills</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286600">
                <a:tc>
                  <a:txBody>
                    <a:bodyPr/>
                    <a:lstStyle/>
                    <a:p>
                      <a:pPr lvl="0" rtl="0">
                        <a:spcBef>
                          <a:spcPts val="0"/>
                        </a:spcBef>
                        <a:buNone/>
                      </a:pPr>
                      <a:r>
                        <a:rPr lang="en" sz="1200"/>
                        <a:t>Writing</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286600">
                <a:tc>
                  <a:txBody>
                    <a:bodyPr/>
                    <a:lstStyle/>
                    <a:p>
                      <a:pPr lvl="0" rtl="0">
                        <a:spcBef>
                          <a:spcPts val="0"/>
                        </a:spcBef>
                        <a:buNone/>
                      </a:pPr>
                      <a:r>
                        <a:rPr lang="en" sz="1200"/>
                        <a:t>Speaking and Listening</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286600">
                <a:tc>
                  <a:txBody>
                    <a:bodyPr/>
                    <a:lstStyle/>
                    <a:p>
                      <a:pPr lvl="0" rtl="0">
                        <a:spcBef>
                          <a:spcPts val="0"/>
                        </a:spcBef>
                        <a:buNone/>
                      </a:pPr>
                      <a:r>
                        <a:rPr lang="en" sz="1200"/>
                        <a:t>Language</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bl>
          </a:graphicData>
        </a:graphic>
      </p:graphicFrame>
      <p:pic>
        <p:nvPicPr>
          <p:cNvPr id="90" name="Shape 90"/>
          <p:cNvPicPr preferRelativeResize="0"/>
          <p:nvPr/>
        </p:nvPicPr>
        <p:blipFill>
          <a:blip r:embed="rId4">
            <a:alphaModFix/>
          </a:blip>
          <a:stretch>
            <a:fillRect/>
          </a:stretch>
        </p:blipFill>
        <p:spPr>
          <a:xfrm>
            <a:off x="3761975" y="2101750"/>
            <a:ext cx="1092275" cy="94000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p:nvPr/>
        </p:nvSpPr>
        <p:spPr>
          <a:xfrm>
            <a:off x="472000" y="435525"/>
            <a:ext cx="7668299" cy="801599"/>
          </a:xfrm>
          <a:prstGeom prst="rect">
            <a:avLst/>
          </a:prstGeom>
          <a:noFill/>
          <a:ln>
            <a:noFill/>
          </a:ln>
        </p:spPr>
        <p:txBody>
          <a:bodyPr lIns="91425" tIns="91425" rIns="91425" bIns="91425" anchor="t" anchorCtr="0">
            <a:normAutofit/>
          </a:bodyPr>
          <a:lstStyle/>
          <a:p>
            <a:pPr algn="ctr">
              <a:spcBef>
                <a:spcPts val="0"/>
              </a:spcBef>
              <a:buNone/>
            </a:pPr>
            <a:r>
              <a:rPr lang="en" sz="3000" b="1"/>
              <a:t>The final grade options are the following:</a:t>
            </a:r>
            <a:r>
              <a:rPr lang="en" sz="3000">
                <a:solidFill>
                  <a:schemeClr val="dk1"/>
                </a:solidFill>
              </a:rPr>
              <a:t> </a:t>
            </a:r>
          </a:p>
        </p:txBody>
      </p:sp>
      <p:graphicFrame>
        <p:nvGraphicFramePr>
          <p:cNvPr id="101" name="Shape 101"/>
          <p:cNvGraphicFramePr/>
          <p:nvPr/>
        </p:nvGraphicFramePr>
        <p:xfrm>
          <a:off x="301500" y="1580400"/>
          <a:ext cx="8307775" cy="2438279"/>
        </p:xfrm>
        <a:graphic>
          <a:graphicData uri="http://schemas.openxmlformats.org/drawingml/2006/table">
            <a:tbl>
              <a:tblPr>
                <a:noFill/>
                <a:tableStyleId>{F2C2D26D-A083-4AEC-B05A-0E2539B28502}</a:tableStyleId>
              </a:tblPr>
              <a:tblGrid>
                <a:gridCol w="1854050"/>
                <a:gridCol w="6453725"/>
              </a:tblGrid>
              <a:tr h="381000">
                <a:tc>
                  <a:txBody>
                    <a:bodyPr/>
                    <a:lstStyle/>
                    <a:p>
                      <a:pPr lvl="0" algn="ctr" rtl="0">
                        <a:spcBef>
                          <a:spcPts val="0"/>
                        </a:spcBef>
                        <a:buNone/>
                      </a:pPr>
                      <a:r>
                        <a:rPr lang="en"/>
                        <a:t>Advanced (A) </a:t>
                      </a:r>
                    </a:p>
                  </a:txBody>
                  <a:tcPr marL="91425" marR="91425" marT="91425" marB="91425" anchor="ctr"/>
                </a:tc>
                <a:tc>
                  <a:txBody>
                    <a:bodyPr/>
                    <a:lstStyle/>
                    <a:p>
                      <a:pPr lvl="0" rtl="0">
                        <a:spcBef>
                          <a:spcPts val="0"/>
                        </a:spcBef>
                        <a:buNone/>
                      </a:pPr>
                      <a:r>
                        <a:rPr lang="en"/>
                        <a:t>Student demonstrates advanced performance in this reportable area. Work is above the grade level standard. </a:t>
                      </a:r>
                    </a:p>
                  </a:txBody>
                  <a:tcPr marL="91425" marR="91425" marT="91425" marB="91425" anchor="ctr"/>
                </a:tc>
              </a:tr>
              <a:tr h="381000">
                <a:tc>
                  <a:txBody>
                    <a:bodyPr/>
                    <a:lstStyle/>
                    <a:p>
                      <a:pPr lvl="0" algn="ctr" rtl="0">
                        <a:spcBef>
                          <a:spcPts val="0"/>
                        </a:spcBef>
                        <a:buNone/>
                      </a:pPr>
                      <a:r>
                        <a:rPr lang="en"/>
                        <a:t>Proficient (P) </a:t>
                      </a:r>
                    </a:p>
                  </a:txBody>
                  <a:tcPr marL="91425" marR="91425" marT="91425" marB="91425" anchor="ctr"/>
                </a:tc>
                <a:tc>
                  <a:txBody>
                    <a:bodyPr/>
                    <a:lstStyle/>
                    <a:p>
                      <a:pPr lvl="0" rtl="0">
                        <a:spcBef>
                          <a:spcPts val="0"/>
                        </a:spcBef>
                        <a:buNone/>
                      </a:pPr>
                      <a:r>
                        <a:rPr lang="en"/>
                        <a:t>Student demonstrates proficient performance in this reportable area. Work is at the grade level standard. </a:t>
                      </a:r>
                    </a:p>
                  </a:txBody>
                  <a:tcPr marL="91425" marR="91425" marT="91425" marB="91425" anchor="ctr"/>
                </a:tc>
              </a:tr>
              <a:tr h="381000">
                <a:tc>
                  <a:txBody>
                    <a:bodyPr/>
                    <a:lstStyle/>
                    <a:p>
                      <a:pPr lvl="0" algn="ctr" rtl="0">
                        <a:spcBef>
                          <a:spcPts val="0"/>
                        </a:spcBef>
                        <a:buNone/>
                      </a:pPr>
                      <a:r>
                        <a:rPr lang="en"/>
                        <a:t>Basic (B) </a:t>
                      </a:r>
                    </a:p>
                  </a:txBody>
                  <a:tcPr marL="91425" marR="91425" marT="91425" marB="91425" anchor="ctr"/>
                </a:tc>
                <a:tc>
                  <a:txBody>
                    <a:bodyPr/>
                    <a:lstStyle/>
                    <a:p>
                      <a:pPr lvl="0" rtl="0">
                        <a:spcBef>
                          <a:spcPts val="0"/>
                        </a:spcBef>
                        <a:buNone/>
                      </a:pPr>
                      <a:r>
                        <a:rPr lang="en"/>
                        <a:t>Student demonstrates basic performance in this reportable area. Work is slightly below the grade level standard. </a:t>
                      </a:r>
                    </a:p>
                  </a:txBody>
                  <a:tcPr marL="91425" marR="91425" marT="91425" marB="91425" anchor="ctr"/>
                </a:tc>
              </a:tr>
              <a:tr h="381000">
                <a:tc>
                  <a:txBody>
                    <a:bodyPr/>
                    <a:lstStyle/>
                    <a:p>
                      <a:pPr lvl="0" algn="ctr" rtl="0">
                        <a:spcBef>
                          <a:spcPts val="0"/>
                        </a:spcBef>
                        <a:buNone/>
                      </a:pPr>
                      <a:r>
                        <a:rPr lang="en"/>
                        <a:t>Limited (L) </a:t>
                      </a:r>
                    </a:p>
                  </a:txBody>
                  <a:tcPr marL="91425" marR="91425" marT="91425" marB="91425" anchor="ctr"/>
                </a:tc>
                <a:tc>
                  <a:txBody>
                    <a:bodyPr/>
                    <a:lstStyle/>
                    <a:p>
                      <a:pPr lvl="0" rtl="0">
                        <a:spcBef>
                          <a:spcPts val="0"/>
                        </a:spcBef>
                        <a:buNone/>
                      </a:pPr>
                      <a:r>
                        <a:rPr lang="en"/>
                        <a:t>Student demonstrates limited performance in this reportable area. Work is significantly below the grade level standard. </a:t>
                      </a:r>
                    </a:p>
                  </a:txBody>
                  <a:tcPr marL="91425" marR="91425" marT="91425" marB="91425" anchor="ctr"/>
                </a:tc>
              </a:tr>
            </a:tbl>
          </a:graphicData>
        </a:graphic>
      </p:graphicFrame>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220550" y="3304000"/>
            <a:ext cx="8780699" cy="1764300"/>
          </a:xfrm>
          <a:prstGeom prst="rect">
            <a:avLst/>
          </a:prstGeom>
        </p:spPr>
        <p:txBody>
          <a:bodyPr lIns="91425" tIns="91425" rIns="91425" bIns="91425" anchor="t" anchorCtr="0">
            <a:normAutofit/>
          </a:bodyPr>
          <a:lstStyle/>
          <a:p>
            <a:pPr marL="0" lvl="0" indent="0" algn="l" rtl="0">
              <a:lnSpc>
                <a:spcPct val="115000"/>
              </a:lnSpc>
              <a:spcBef>
                <a:spcPts val="0"/>
              </a:spcBef>
              <a:buClr>
                <a:schemeClr val="dk1"/>
              </a:buClr>
              <a:buSzPct val="36666"/>
              <a:buFont typeface="Arial"/>
              <a:buNone/>
            </a:pPr>
            <a:r>
              <a:rPr lang="en" sz="3000" i="1"/>
              <a:t>We want your child to be scoring Proficient or a “P” by the end of the year in each of the reportable domains. </a:t>
            </a:r>
          </a:p>
        </p:txBody>
      </p:sp>
      <p:pic>
        <p:nvPicPr>
          <p:cNvPr id="107" name="Shape 107"/>
          <p:cNvPicPr preferRelativeResize="0"/>
          <p:nvPr/>
        </p:nvPicPr>
        <p:blipFill>
          <a:blip r:embed="rId3">
            <a:alphaModFix/>
          </a:blip>
          <a:stretch>
            <a:fillRect/>
          </a:stretch>
        </p:blipFill>
        <p:spPr>
          <a:xfrm>
            <a:off x="3178962" y="194000"/>
            <a:ext cx="2428875" cy="1885950"/>
          </a:xfrm>
          <a:prstGeom prst="rect">
            <a:avLst/>
          </a:prstGeom>
          <a:noFill/>
          <a:ln>
            <a:noFill/>
          </a:ln>
        </p:spPr>
      </p:pic>
      <p:graphicFrame>
        <p:nvGraphicFramePr>
          <p:cNvPr id="108" name="Shape 108"/>
          <p:cNvGraphicFramePr/>
          <p:nvPr/>
        </p:nvGraphicFramePr>
        <p:xfrm>
          <a:off x="265200" y="385450"/>
          <a:ext cx="2337100" cy="2773499"/>
        </p:xfrm>
        <a:graphic>
          <a:graphicData uri="http://schemas.openxmlformats.org/drawingml/2006/table">
            <a:tbl>
              <a:tblPr>
                <a:noFill/>
                <a:tableStyleId>{BF0A6DB8-416D-4E91-8BA4-798C7FCC8303}</a:tableStyleId>
              </a:tblPr>
              <a:tblGrid>
                <a:gridCol w="2337100"/>
              </a:tblGrid>
              <a:tr h="315500">
                <a:tc>
                  <a:txBody>
                    <a:bodyPr/>
                    <a:lstStyle/>
                    <a:p>
                      <a:pPr lvl="0" algn="ctr" rtl="0">
                        <a:spcBef>
                          <a:spcPts val="0"/>
                        </a:spcBef>
                        <a:buNone/>
                      </a:pPr>
                      <a:r>
                        <a:rPr lang="en" b="1"/>
                        <a:t>Mathematics Domains</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292525">
                <a:tc>
                  <a:txBody>
                    <a:bodyPr/>
                    <a:lstStyle/>
                    <a:p>
                      <a:pPr lvl="0" rtl="0">
                        <a:spcBef>
                          <a:spcPts val="0"/>
                        </a:spcBef>
                        <a:buNone/>
                      </a:pPr>
                      <a:r>
                        <a:rPr lang="en" sz="1200"/>
                        <a:t>Operations and Algebraic Thinking</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292525">
                <a:tc>
                  <a:txBody>
                    <a:bodyPr/>
                    <a:lstStyle/>
                    <a:p>
                      <a:pPr lvl="0" rtl="0">
                        <a:spcBef>
                          <a:spcPts val="0"/>
                        </a:spcBef>
                        <a:buNone/>
                      </a:pPr>
                      <a:r>
                        <a:rPr lang="en" sz="1200"/>
                        <a:t>Number and Operations in Base Ten</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438050">
                <a:tc>
                  <a:txBody>
                    <a:bodyPr/>
                    <a:lstStyle/>
                    <a:p>
                      <a:pPr lvl="0" rtl="0">
                        <a:spcBef>
                          <a:spcPts val="0"/>
                        </a:spcBef>
                        <a:buNone/>
                      </a:pPr>
                      <a:r>
                        <a:rPr lang="en" sz="1200"/>
                        <a:t>Numbers and Operations with Fractions</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292525">
                <a:tc>
                  <a:txBody>
                    <a:bodyPr/>
                    <a:lstStyle/>
                    <a:p>
                      <a:pPr lvl="0" rtl="0">
                        <a:spcBef>
                          <a:spcPts val="0"/>
                        </a:spcBef>
                        <a:buNone/>
                      </a:pPr>
                      <a:r>
                        <a:rPr lang="en" sz="1200"/>
                        <a:t>Measurement and Data</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292525">
                <a:tc>
                  <a:txBody>
                    <a:bodyPr/>
                    <a:lstStyle/>
                    <a:p>
                      <a:pPr lvl="0" rtl="0">
                        <a:spcBef>
                          <a:spcPts val="0"/>
                        </a:spcBef>
                        <a:buNone/>
                      </a:pPr>
                      <a:r>
                        <a:rPr lang="en" sz="1200"/>
                        <a:t>Geometry</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bl>
          </a:graphicData>
        </a:graphic>
      </p:graphicFrame>
      <p:graphicFrame>
        <p:nvGraphicFramePr>
          <p:cNvPr id="109" name="Shape 109"/>
          <p:cNvGraphicFramePr/>
          <p:nvPr/>
        </p:nvGraphicFramePr>
        <p:xfrm>
          <a:off x="6013925" y="385450"/>
          <a:ext cx="2564775" cy="2867369"/>
        </p:xfrm>
        <a:graphic>
          <a:graphicData uri="http://schemas.openxmlformats.org/drawingml/2006/table">
            <a:tbl>
              <a:tblPr>
                <a:noFill/>
                <a:tableStyleId>{44F27E22-CD9F-41FA-90DF-335C4FA6ACB9}</a:tableStyleId>
              </a:tblPr>
              <a:tblGrid>
                <a:gridCol w="2564775"/>
              </a:tblGrid>
              <a:tr h="474175">
                <a:tc>
                  <a:txBody>
                    <a:bodyPr/>
                    <a:lstStyle/>
                    <a:p>
                      <a:pPr lvl="0" algn="ctr" rtl="0">
                        <a:spcBef>
                          <a:spcPts val="0"/>
                        </a:spcBef>
                        <a:buNone/>
                      </a:pPr>
                      <a:r>
                        <a:rPr lang="en" b="1"/>
                        <a:t>English Language Arts Domains</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286600">
                <a:tc>
                  <a:txBody>
                    <a:bodyPr/>
                    <a:lstStyle/>
                    <a:p>
                      <a:pPr lvl="0" rtl="0">
                        <a:spcBef>
                          <a:spcPts val="0"/>
                        </a:spcBef>
                        <a:buNone/>
                      </a:pPr>
                      <a:r>
                        <a:rPr lang="en" sz="1200"/>
                        <a:t>Reading for Literature</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286600">
                <a:tc>
                  <a:txBody>
                    <a:bodyPr/>
                    <a:lstStyle/>
                    <a:p>
                      <a:pPr lvl="0" rtl="0">
                        <a:spcBef>
                          <a:spcPts val="0"/>
                        </a:spcBef>
                        <a:buNone/>
                      </a:pPr>
                      <a:r>
                        <a:rPr lang="en" sz="1200"/>
                        <a:t>Reading for Informational Text</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429150">
                <a:tc>
                  <a:txBody>
                    <a:bodyPr/>
                    <a:lstStyle/>
                    <a:p>
                      <a:pPr lvl="0" rtl="0">
                        <a:spcBef>
                          <a:spcPts val="0"/>
                        </a:spcBef>
                        <a:buNone/>
                      </a:pPr>
                      <a:r>
                        <a:rPr lang="en" sz="1200"/>
                        <a:t>Reading for Foundational Skills</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286600">
                <a:tc>
                  <a:txBody>
                    <a:bodyPr/>
                    <a:lstStyle/>
                    <a:p>
                      <a:pPr lvl="0" rtl="0">
                        <a:spcBef>
                          <a:spcPts val="0"/>
                        </a:spcBef>
                        <a:buNone/>
                      </a:pPr>
                      <a:r>
                        <a:rPr lang="en" sz="1200"/>
                        <a:t>Writing</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286600">
                <a:tc>
                  <a:txBody>
                    <a:bodyPr/>
                    <a:lstStyle/>
                    <a:p>
                      <a:pPr lvl="0" rtl="0">
                        <a:spcBef>
                          <a:spcPts val="0"/>
                        </a:spcBef>
                        <a:buNone/>
                      </a:pPr>
                      <a:r>
                        <a:rPr lang="en" sz="1200"/>
                        <a:t>Speaking and Listening</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286600">
                <a:tc>
                  <a:txBody>
                    <a:bodyPr/>
                    <a:lstStyle/>
                    <a:p>
                      <a:pPr lvl="0" rtl="0">
                        <a:spcBef>
                          <a:spcPts val="0"/>
                        </a:spcBef>
                        <a:buNone/>
                      </a:pPr>
                      <a:r>
                        <a:rPr lang="en" sz="1200"/>
                        <a:t>Language</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bl>
          </a:graphicData>
        </a:graphic>
      </p:graphicFrame>
      <p:pic>
        <p:nvPicPr>
          <p:cNvPr id="110" name="Shape 110"/>
          <p:cNvPicPr preferRelativeResize="0"/>
          <p:nvPr/>
        </p:nvPicPr>
        <p:blipFill rotWithShape="1">
          <a:blip r:embed="rId4">
            <a:alphaModFix/>
          </a:blip>
          <a:srcRect l="-232227" t="-111563" r="138203" b="17539"/>
          <a:stretch/>
        </p:blipFill>
        <p:spPr>
          <a:xfrm>
            <a:off x="152400" y="194000"/>
            <a:ext cx="2857500" cy="2857500"/>
          </a:xfrm>
          <a:prstGeom prst="rect">
            <a:avLst/>
          </a:prstGeom>
          <a:noFill/>
          <a:ln>
            <a:noFill/>
          </a:ln>
        </p:spPr>
      </p:pic>
      <p:pic>
        <p:nvPicPr>
          <p:cNvPr id="111" name="Shape 111"/>
          <p:cNvPicPr preferRelativeResize="0"/>
          <p:nvPr/>
        </p:nvPicPr>
        <p:blipFill>
          <a:blip r:embed="rId5">
            <a:alphaModFix/>
          </a:blip>
          <a:stretch>
            <a:fillRect/>
          </a:stretch>
        </p:blipFill>
        <p:spPr>
          <a:xfrm>
            <a:off x="3840062" y="2079950"/>
            <a:ext cx="1106699" cy="110669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Shape 116"/>
          <p:cNvPicPr preferRelativeResize="0"/>
          <p:nvPr/>
        </p:nvPicPr>
        <p:blipFill>
          <a:blip r:embed="rId3">
            <a:alphaModFix/>
          </a:blip>
          <a:stretch>
            <a:fillRect/>
          </a:stretch>
        </p:blipFill>
        <p:spPr>
          <a:xfrm>
            <a:off x="397900" y="863050"/>
            <a:ext cx="8289550" cy="3393374"/>
          </a:xfrm>
          <a:prstGeom prst="rect">
            <a:avLst/>
          </a:prstGeom>
          <a:noFill/>
          <a:ln>
            <a:noFill/>
          </a:ln>
        </p:spPr>
      </p:pic>
      <p:sp>
        <p:nvSpPr>
          <p:cNvPr id="117" name="Shape 117"/>
          <p:cNvSpPr txBox="1"/>
          <p:nvPr/>
        </p:nvSpPr>
        <p:spPr>
          <a:xfrm>
            <a:off x="466375" y="247850"/>
            <a:ext cx="8221200" cy="452999"/>
          </a:xfrm>
          <a:prstGeom prst="rect">
            <a:avLst/>
          </a:prstGeom>
          <a:noFill/>
          <a:ln>
            <a:noFill/>
          </a:ln>
        </p:spPr>
        <p:txBody>
          <a:bodyPr lIns="91425" tIns="91425" rIns="91425" bIns="91425" anchor="t" anchorCtr="0">
            <a:normAutofit fontScale="70000" lnSpcReduction="20000"/>
          </a:bodyPr>
          <a:lstStyle/>
          <a:p>
            <a:pPr algn="ctr">
              <a:spcBef>
                <a:spcPts val="0"/>
              </a:spcBef>
              <a:buNone/>
            </a:pPr>
            <a:r>
              <a:rPr lang="en" sz="3000" b="1"/>
              <a:t>End of Year Scores</a:t>
            </a:r>
          </a:p>
        </p:txBody>
      </p:sp>
      <p:sp>
        <p:nvSpPr>
          <p:cNvPr id="118" name="Shape 118"/>
          <p:cNvSpPr txBox="1"/>
          <p:nvPr/>
        </p:nvSpPr>
        <p:spPr>
          <a:xfrm>
            <a:off x="5293130" y="2086975"/>
            <a:ext cx="350100" cy="412165"/>
          </a:xfrm>
          <a:prstGeom prst="rect">
            <a:avLst/>
          </a:prstGeom>
          <a:solidFill>
            <a:schemeClr val="lt1"/>
          </a:solidFill>
          <a:ln>
            <a:noFill/>
          </a:ln>
        </p:spPr>
        <p:txBody>
          <a:bodyPr lIns="91425" tIns="91425" rIns="91425" bIns="91425" anchor="t" anchorCtr="0">
            <a:noAutofit/>
          </a:bodyPr>
          <a:lstStyle/>
          <a:p>
            <a:pPr lvl="0" rtl="0">
              <a:spcBef>
                <a:spcPts val="0"/>
              </a:spcBef>
              <a:buNone/>
            </a:pPr>
            <a:r>
              <a:rPr lang="en" sz="1800" b="1" dirty="0"/>
              <a:t>B</a:t>
            </a:r>
          </a:p>
        </p:txBody>
      </p:sp>
      <p:sp>
        <p:nvSpPr>
          <p:cNvPr id="119" name="Shape 119"/>
          <p:cNvSpPr txBox="1"/>
          <p:nvPr/>
        </p:nvSpPr>
        <p:spPr>
          <a:xfrm>
            <a:off x="7638725" y="3190875"/>
            <a:ext cx="350100" cy="327600"/>
          </a:xfrm>
          <a:prstGeom prst="rect">
            <a:avLst/>
          </a:prstGeom>
          <a:solidFill>
            <a:srgbClr val="FFFFFF"/>
          </a:solidFill>
          <a:ln>
            <a:noFill/>
          </a:ln>
        </p:spPr>
        <p:txBody>
          <a:bodyPr lIns="91425" tIns="91425" rIns="91425" bIns="91425" anchor="t" anchorCtr="0">
            <a:noAutofit/>
          </a:bodyPr>
          <a:lstStyle/>
          <a:p>
            <a:pPr lvl="0" rtl="0">
              <a:spcBef>
                <a:spcPts val="0"/>
              </a:spcBef>
              <a:buNone/>
            </a:pPr>
            <a:r>
              <a:rPr lang="en" sz="1800" b="1" dirty="0"/>
              <a:t>B</a:t>
            </a:r>
          </a:p>
        </p:txBody>
      </p:sp>
      <p:sp>
        <p:nvSpPr>
          <p:cNvPr id="120" name="Shape 120"/>
          <p:cNvSpPr txBox="1"/>
          <p:nvPr/>
        </p:nvSpPr>
        <p:spPr>
          <a:xfrm>
            <a:off x="5196400" y="3190875"/>
            <a:ext cx="350100" cy="327600"/>
          </a:xfrm>
          <a:prstGeom prst="rect">
            <a:avLst/>
          </a:prstGeom>
          <a:solidFill>
            <a:srgbClr val="FFFFFF"/>
          </a:solidFill>
          <a:ln>
            <a:noFill/>
          </a:ln>
        </p:spPr>
        <p:txBody>
          <a:bodyPr lIns="91425" tIns="91425" rIns="91425" bIns="91425" anchor="t" anchorCtr="0">
            <a:noAutofit/>
          </a:bodyPr>
          <a:lstStyle/>
          <a:p>
            <a:pPr>
              <a:spcBef>
                <a:spcPts val="0"/>
              </a:spcBef>
              <a:buNone/>
            </a:pPr>
            <a:r>
              <a:rPr lang="en" sz="1800" b="1" dirty="0"/>
              <a:t>L</a:t>
            </a:r>
          </a:p>
        </p:txBody>
      </p:sp>
      <p:sp>
        <p:nvSpPr>
          <p:cNvPr id="121" name="Shape 121"/>
          <p:cNvSpPr txBox="1"/>
          <p:nvPr/>
        </p:nvSpPr>
        <p:spPr>
          <a:xfrm>
            <a:off x="5328625" y="3437825"/>
            <a:ext cx="3657600" cy="457200"/>
          </a:xfrm>
          <a:prstGeom prst="rect">
            <a:avLst/>
          </a:prstGeom>
          <a:noFill/>
          <a:ln>
            <a:noFill/>
          </a:ln>
        </p:spPr>
        <p:txBody>
          <a:bodyPr lIns="91425" tIns="91425" rIns="91425" bIns="91425" anchor="t" anchorCtr="0">
            <a:normAutofit/>
          </a:bodyPr>
          <a:lstStyle/>
          <a:p>
            <a:pPr>
              <a:spcBef>
                <a:spcPts val="0"/>
              </a:spcBef>
              <a:buNone/>
            </a:pPr>
            <a:endParaRPr/>
          </a:p>
        </p:txBody>
      </p:sp>
      <p:sp>
        <p:nvSpPr>
          <p:cNvPr id="122" name="Shape 122"/>
          <p:cNvSpPr txBox="1"/>
          <p:nvPr/>
        </p:nvSpPr>
        <p:spPr>
          <a:xfrm>
            <a:off x="6417550" y="3190875"/>
            <a:ext cx="350100" cy="327600"/>
          </a:xfrm>
          <a:prstGeom prst="rect">
            <a:avLst/>
          </a:prstGeom>
          <a:solidFill>
            <a:srgbClr val="FFFFFF"/>
          </a:solidFill>
          <a:ln>
            <a:noFill/>
          </a:ln>
        </p:spPr>
        <p:txBody>
          <a:bodyPr lIns="91425" tIns="91425" rIns="91425" bIns="91425" anchor="t" anchorCtr="0">
            <a:noAutofit/>
          </a:bodyPr>
          <a:lstStyle/>
          <a:p>
            <a:pPr>
              <a:spcBef>
                <a:spcPts val="0"/>
              </a:spcBef>
              <a:buNone/>
            </a:pPr>
            <a:r>
              <a:rPr lang="en" sz="1800" b="1" dirty="0"/>
              <a:t>L</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Shape 127"/>
          <p:cNvPicPr preferRelativeResize="0"/>
          <p:nvPr/>
        </p:nvPicPr>
        <p:blipFill>
          <a:blip r:embed="rId3">
            <a:alphaModFix/>
          </a:blip>
          <a:stretch>
            <a:fillRect/>
          </a:stretch>
        </p:blipFill>
        <p:spPr>
          <a:xfrm>
            <a:off x="1314950" y="970075"/>
            <a:ext cx="6514099" cy="3789650"/>
          </a:xfrm>
          <a:prstGeom prst="rect">
            <a:avLst/>
          </a:prstGeom>
          <a:noFill/>
          <a:ln>
            <a:noFill/>
          </a:ln>
        </p:spPr>
      </p:pic>
      <p:sp>
        <p:nvSpPr>
          <p:cNvPr id="128" name="Shape 128"/>
          <p:cNvSpPr txBox="1"/>
          <p:nvPr/>
        </p:nvSpPr>
        <p:spPr>
          <a:xfrm>
            <a:off x="759525" y="301150"/>
            <a:ext cx="7675199" cy="479699"/>
          </a:xfrm>
          <a:prstGeom prst="rect">
            <a:avLst/>
          </a:prstGeom>
          <a:noFill/>
          <a:ln>
            <a:noFill/>
          </a:ln>
        </p:spPr>
        <p:txBody>
          <a:bodyPr lIns="91425" tIns="91425" rIns="91425" bIns="91425" anchor="t" anchorCtr="0">
            <a:normAutofit fontScale="77500" lnSpcReduction="20000"/>
          </a:bodyPr>
          <a:lstStyle/>
          <a:p>
            <a:pPr>
              <a:spcBef>
                <a:spcPts val="0"/>
              </a:spcBef>
              <a:buNone/>
            </a:pPr>
            <a:r>
              <a:rPr lang="en" sz="3000" b="1"/>
              <a:t>College and Career Readiness Standards</a:t>
            </a:r>
          </a:p>
        </p:txBody>
      </p:sp>
      <p:sp>
        <p:nvSpPr>
          <p:cNvPr id="129" name="Shape 129"/>
          <p:cNvSpPr txBox="1"/>
          <p:nvPr/>
        </p:nvSpPr>
        <p:spPr>
          <a:xfrm>
            <a:off x="4770525" y="2990850"/>
            <a:ext cx="344399" cy="536700"/>
          </a:xfrm>
          <a:prstGeom prst="rect">
            <a:avLst/>
          </a:prstGeom>
          <a:solidFill>
            <a:schemeClr val="lt1"/>
          </a:solidFill>
          <a:ln>
            <a:noFill/>
          </a:ln>
        </p:spPr>
        <p:txBody>
          <a:bodyPr lIns="91425" tIns="91425" rIns="91425" bIns="91425" anchor="t" anchorCtr="0">
            <a:normAutofit/>
          </a:bodyPr>
          <a:lstStyle/>
          <a:p>
            <a:pPr>
              <a:spcBef>
                <a:spcPts val="0"/>
              </a:spcBef>
              <a:buNone/>
            </a:pPr>
            <a:r>
              <a:rPr lang="en" sz="1800"/>
              <a:t>B</a:t>
            </a:r>
          </a:p>
        </p:txBody>
      </p:sp>
      <p:sp>
        <p:nvSpPr>
          <p:cNvPr id="130" name="Shape 130"/>
          <p:cNvSpPr txBox="1"/>
          <p:nvPr/>
        </p:nvSpPr>
        <p:spPr>
          <a:xfrm>
            <a:off x="4770525" y="2457525"/>
            <a:ext cx="344399" cy="323700"/>
          </a:xfrm>
          <a:prstGeom prst="rect">
            <a:avLst/>
          </a:prstGeom>
          <a:solidFill>
            <a:schemeClr val="lt1"/>
          </a:solidFill>
          <a:ln>
            <a:noFill/>
          </a:ln>
        </p:spPr>
        <p:txBody>
          <a:bodyPr lIns="91425" tIns="91425" rIns="91425" bIns="91425" anchor="t" anchorCtr="0">
            <a:noAutofit/>
          </a:bodyPr>
          <a:lstStyle/>
          <a:p>
            <a:pPr>
              <a:spcBef>
                <a:spcPts val="0"/>
              </a:spcBef>
              <a:buNone/>
            </a:pPr>
            <a:r>
              <a:rPr lang="en" sz="1800" b="1" dirty="0"/>
              <a:t>B</a:t>
            </a:r>
          </a:p>
        </p:txBody>
      </p:sp>
      <p:sp>
        <p:nvSpPr>
          <p:cNvPr id="131" name="Shape 131"/>
          <p:cNvSpPr txBox="1"/>
          <p:nvPr/>
        </p:nvSpPr>
        <p:spPr>
          <a:xfrm>
            <a:off x="6829425" y="2457525"/>
            <a:ext cx="392100" cy="356100"/>
          </a:xfrm>
          <a:prstGeom prst="rect">
            <a:avLst/>
          </a:prstGeom>
          <a:solidFill>
            <a:schemeClr val="lt1"/>
          </a:solidFill>
          <a:ln>
            <a:noFill/>
          </a:ln>
        </p:spPr>
        <p:txBody>
          <a:bodyPr lIns="91425" tIns="91425" rIns="91425" bIns="91425" anchor="t" anchorCtr="0">
            <a:normAutofit fontScale="77500" lnSpcReduction="20000"/>
          </a:bodyPr>
          <a:lstStyle/>
          <a:p>
            <a:pPr>
              <a:spcBef>
                <a:spcPts val="0"/>
              </a:spcBef>
              <a:buNone/>
            </a:pPr>
            <a:r>
              <a:rPr lang="en" sz="1800"/>
              <a:t>P</a:t>
            </a:r>
          </a:p>
        </p:txBody>
      </p:sp>
      <p:sp>
        <p:nvSpPr>
          <p:cNvPr id="132" name="Shape 132"/>
          <p:cNvSpPr txBox="1"/>
          <p:nvPr/>
        </p:nvSpPr>
        <p:spPr>
          <a:xfrm>
            <a:off x="6829425" y="3047900"/>
            <a:ext cx="514199" cy="388500"/>
          </a:xfrm>
          <a:prstGeom prst="rect">
            <a:avLst/>
          </a:prstGeom>
          <a:solidFill>
            <a:schemeClr val="lt1"/>
          </a:solidFill>
          <a:ln>
            <a:noFill/>
          </a:ln>
        </p:spPr>
        <p:txBody>
          <a:bodyPr lIns="91425" tIns="91425" rIns="91425" bIns="91425" anchor="ctr" anchorCtr="0">
            <a:normAutofit fontScale="85000" lnSpcReduction="20000"/>
          </a:bodyPr>
          <a:lstStyle/>
          <a:p>
            <a:pPr lvl="0" rtl="0">
              <a:spcBef>
                <a:spcPts val="0"/>
              </a:spcBef>
              <a:buNone/>
            </a:pPr>
            <a:r>
              <a:rPr lang="en" sz="1800">
                <a:solidFill>
                  <a:schemeClr val="dk1"/>
                </a:solidFill>
              </a:rPr>
              <a:t>P</a:t>
            </a:r>
          </a:p>
        </p:txBody>
      </p:sp>
      <p:sp>
        <p:nvSpPr>
          <p:cNvPr id="133" name="Shape 133"/>
          <p:cNvSpPr txBox="1"/>
          <p:nvPr/>
        </p:nvSpPr>
        <p:spPr>
          <a:xfrm>
            <a:off x="6857925" y="4181625"/>
            <a:ext cx="457200" cy="437999"/>
          </a:xfrm>
          <a:prstGeom prst="rect">
            <a:avLst/>
          </a:prstGeom>
          <a:solidFill>
            <a:schemeClr val="lt1"/>
          </a:solidFill>
          <a:ln>
            <a:noFill/>
          </a:ln>
        </p:spPr>
        <p:txBody>
          <a:bodyPr lIns="91425" tIns="91425" rIns="91425" bIns="91425" anchor="ctr" anchorCtr="0">
            <a:normAutofit lnSpcReduction="10000"/>
          </a:bodyPr>
          <a:lstStyle/>
          <a:p>
            <a:pPr lvl="0" rtl="0">
              <a:spcBef>
                <a:spcPts val="0"/>
              </a:spcBef>
              <a:buNone/>
            </a:pPr>
            <a:r>
              <a:rPr lang="en" sz="1800">
                <a:solidFill>
                  <a:schemeClr val="dk1"/>
                </a:solidFill>
              </a:rPr>
              <a:t>P</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05978"/>
            <a:ext cx="8229600" cy="857400"/>
          </a:xfrm>
          <a:prstGeom prst="rect">
            <a:avLst/>
          </a:prstGeom>
        </p:spPr>
        <p:txBody>
          <a:bodyPr lIns="91425" tIns="91425" rIns="91425" bIns="91425" anchor="b" anchorCtr="0">
            <a:normAutofit/>
          </a:bodyPr>
          <a:lstStyle/>
          <a:p>
            <a:pPr lvl="0" rtl="0">
              <a:spcBef>
                <a:spcPts val="0"/>
              </a:spcBef>
              <a:buNone/>
            </a:pPr>
            <a:endParaRPr/>
          </a:p>
        </p:txBody>
      </p:sp>
      <p:sp>
        <p:nvSpPr>
          <p:cNvPr id="31" name="Shape 31"/>
          <p:cNvSpPr txBox="1">
            <a:spLocks noGrp="1"/>
          </p:cNvSpPr>
          <p:nvPr>
            <p:ph type="body" idx="1"/>
          </p:nvPr>
        </p:nvSpPr>
        <p:spPr>
          <a:xfrm>
            <a:off x="457200" y="1200150"/>
            <a:ext cx="8229600" cy="3725699"/>
          </a:xfrm>
          <a:prstGeom prst="rect">
            <a:avLst/>
          </a:prstGeom>
        </p:spPr>
        <p:txBody>
          <a:bodyPr lIns="91425" tIns="91425" rIns="91425" bIns="91425" anchor="t" anchorCtr="0">
            <a:normAutofit/>
          </a:bodyPr>
          <a:lstStyle/>
          <a:p>
            <a:pPr lvl="0" rtl="0">
              <a:spcBef>
                <a:spcPts val="0"/>
              </a:spcBef>
              <a:buNone/>
            </a:pPr>
            <a:endParaRPr/>
          </a:p>
        </p:txBody>
      </p:sp>
      <p:pic>
        <p:nvPicPr>
          <p:cNvPr id="32" name="Shape 32"/>
          <p:cNvPicPr preferRelativeResize="0"/>
          <p:nvPr/>
        </p:nvPicPr>
        <p:blipFill>
          <a:blip r:embed="rId3">
            <a:alphaModFix/>
          </a:blip>
          <a:stretch>
            <a:fillRect/>
          </a:stretch>
        </p:blipFill>
        <p:spPr>
          <a:xfrm>
            <a:off x="0" y="0"/>
            <a:ext cx="9144000" cy="6896099"/>
          </a:xfrm>
          <a:prstGeom prst="rect">
            <a:avLst/>
          </a:prstGeom>
          <a:noFill/>
          <a:ln>
            <a:noFill/>
          </a:ln>
        </p:spPr>
      </p:pic>
      <p:sp>
        <p:nvSpPr>
          <p:cNvPr id="33" name="Shape 33"/>
          <p:cNvSpPr txBox="1"/>
          <p:nvPr/>
        </p:nvSpPr>
        <p:spPr>
          <a:xfrm>
            <a:off x="66100" y="409900"/>
            <a:ext cx="7470600" cy="653400"/>
          </a:xfrm>
          <a:prstGeom prst="rect">
            <a:avLst/>
          </a:prstGeom>
          <a:noFill/>
          <a:ln>
            <a:noFill/>
          </a:ln>
        </p:spPr>
        <p:txBody>
          <a:bodyPr lIns="91425" tIns="91425" rIns="91425" bIns="91425" anchor="t" anchorCtr="0">
            <a:normAutofit/>
          </a:bodyPr>
          <a:lstStyle/>
          <a:p>
            <a:pPr>
              <a:spcBef>
                <a:spcPts val="0"/>
              </a:spcBef>
              <a:buNone/>
            </a:pPr>
            <a:r>
              <a:rPr lang="en-US" sz="3000" dirty="0" smtClean="0"/>
              <a:t>Meet the </a:t>
            </a:r>
            <a:r>
              <a:rPr lang="en-US" sz="3000" dirty="0" smtClean="0"/>
              <a:t>Staff and School Procedures</a:t>
            </a:r>
            <a:endParaRPr lang="en" sz="3000" dirty="0"/>
          </a:p>
        </p:txBody>
      </p:sp>
      <p:sp>
        <p:nvSpPr>
          <p:cNvPr id="34" name="Shape 34"/>
          <p:cNvSpPr txBox="1"/>
          <p:nvPr/>
        </p:nvSpPr>
        <p:spPr>
          <a:xfrm>
            <a:off x="185125" y="2274250"/>
            <a:ext cx="8607899" cy="4204800"/>
          </a:xfrm>
          <a:prstGeom prst="rect">
            <a:avLst/>
          </a:prstGeom>
          <a:noFill/>
          <a:ln>
            <a:noFill/>
          </a:ln>
        </p:spPr>
        <p:txBody>
          <a:bodyPr lIns="91425" tIns="91425" rIns="91425" bIns="91425" anchor="t" anchorCtr="0">
            <a:normAutofit/>
          </a:bodyPr>
          <a:lstStyle/>
          <a:p>
            <a:pPr lvl="0" rtl="0">
              <a:lnSpc>
                <a:spcPct val="115000"/>
              </a:lnSpc>
              <a:spcBef>
                <a:spcPts val="1800"/>
              </a:spcBef>
            </a:pPr>
            <a:endParaRPr sz="2000" dirty="0"/>
          </a:p>
        </p:txBody>
      </p:sp>
    </p:spTree>
    <p:extLst>
      <p:ext uri="{BB962C8B-B14F-4D97-AF65-F5344CB8AC3E}">
        <p14:creationId xmlns:p14="http://schemas.microsoft.com/office/powerpoint/2010/main" val="95187525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346300" y="2411000"/>
            <a:ext cx="8576399" cy="2125200"/>
          </a:xfrm>
          <a:prstGeom prst="rect">
            <a:avLst/>
          </a:prstGeom>
          <a:noFill/>
          <a:ln>
            <a:noFill/>
          </a:ln>
        </p:spPr>
        <p:txBody>
          <a:bodyPr lIns="91425" tIns="91425" rIns="91425" bIns="91425" anchor="t" anchorCtr="0">
            <a:normAutofit fontScale="92500" lnSpcReduction="20000"/>
          </a:bodyPr>
          <a:lstStyle/>
          <a:p>
            <a:pPr lvl="0">
              <a:lnSpc>
                <a:spcPct val="115000"/>
              </a:lnSpc>
            </a:pPr>
            <a:r>
              <a:rPr lang="en" sz="2800" i="1" dirty="0" smtClean="0"/>
              <a:t>Academic </a:t>
            </a:r>
            <a:r>
              <a:rPr lang="en" sz="2800" i="1" dirty="0"/>
              <a:t>Behavior and College Readiness Skills (ABC) </a:t>
            </a:r>
            <a:r>
              <a:rPr lang="en-US" sz="2800" i="1" dirty="0" smtClean="0"/>
              <a:t>are </a:t>
            </a:r>
            <a:r>
              <a:rPr lang="en" sz="2800" i="1" dirty="0" smtClean="0"/>
              <a:t>developmentally</a:t>
            </a:r>
            <a:r>
              <a:rPr lang="en-US" sz="2800" i="1" dirty="0" smtClean="0"/>
              <a:t> </a:t>
            </a:r>
            <a:r>
              <a:rPr lang="en" sz="2800" i="1" dirty="0" smtClean="0"/>
              <a:t>very </a:t>
            </a:r>
            <a:r>
              <a:rPr lang="en" sz="2800" i="1" dirty="0"/>
              <a:t>different in kindergarten </a:t>
            </a:r>
            <a:r>
              <a:rPr lang="en" sz="2800" i="1" dirty="0" smtClean="0"/>
              <a:t>than </a:t>
            </a:r>
            <a:r>
              <a:rPr lang="en" sz="2800" i="1" dirty="0"/>
              <a:t>in fifth grade. Our goal is to get all students ready to be successful in these five ABC standards prior to entering middle school. </a:t>
            </a:r>
          </a:p>
        </p:txBody>
      </p:sp>
      <p:pic>
        <p:nvPicPr>
          <p:cNvPr id="139" name="Shape 139"/>
          <p:cNvPicPr preferRelativeResize="0"/>
          <p:nvPr/>
        </p:nvPicPr>
        <p:blipFill>
          <a:blip r:embed="rId3">
            <a:alphaModFix/>
          </a:blip>
          <a:stretch>
            <a:fillRect/>
          </a:stretch>
        </p:blipFill>
        <p:spPr>
          <a:xfrm>
            <a:off x="3490974" y="195100"/>
            <a:ext cx="1822200" cy="1414900"/>
          </a:xfrm>
          <a:prstGeom prst="rect">
            <a:avLst/>
          </a:prstGeom>
          <a:noFill/>
          <a:ln>
            <a:noFill/>
          </a:ln>
        </p:spPr>
      </p:pic>
      <p:pic>
        <p:nvPicPr>
          <p:cNvPr id="140" name="Shape 140"/>
          <p:cNvPicPr preferRelativeResize="0"/>
          <p:nvPr/>
        </p:nvPicPr>
        <p:blipFill>
          <a:blip r:embed="rId4">
            <a:alphaModFix/>
          </a:blip>
          <a:stretch>
            <a:fillRect/>
          </a:stretch>
        </p:blipFill>
        <p:spPr>
          <a:xfrm>
            <a:off x="4022862" y="1632375"/>
            <a:ext cx="758424" cy="756249"/>
          </a:xfrm>
          <a:prstGeom prst="rect">
            <a:avLst/>
          </a:prstGeom>
          <a:noFill/>
          <a:ln>
            <a:noFill/>
          </a:ln>
        </p:spPr>
      </p:pic>
      <p:pic>
        <p:nvPicPr>
          <p:cNvPr id="141" name="Shape 141"/>
          <p:cNvPicPr preferRelativeResize="0"/>
          <p:nvPr/>
        </p:nvPicPr>
        <p:blipFill>
          <a:blip r:embed="rId5">
            <a:alphaModFix/>
          </a:blip>
          <a:stretch>
            <a:fillRect/>
          </a:stretch>
        </p:blipFill>
        <p:spPr>
          <a:xfrm>
            <a:off x="214925" y="679250"/>
            <a:ext cx="2129002" cy="1414899"/>
          </a:xfrm>
          <a:prstGeom prst="rect">
            <a:avLst/>
          </a:prstGeom>
          <a:noFill/>
          <a:ln>
            <a:noFill/>
          </a:ln>
        </p:spPr>
      </p:pic>
      <p:pic>
        <p:nvPicPr>
          <p:cNvPr id="142" name="Shape 142"/>
          <p:cNvPicPr preferRelativeResize="0"/>
          <p:nvPr/>
        </p:nvPicPr>
        <p:blipFill>
          <a:blip r:embed="rId6">
            <a:alphaModFix/>
          </a:blip>
          <a:stretch>
            <a:fillRect/>
          </a:stretch>
        </p:blipFill>
        <p:spPr>
          <a:xfrm>
            <a:off x="6266974" y="679250"/>
            <a:ext cx="2289931" cy="149364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graphicFrame>
        <p:nvGraphicFramePr>
          <p:cNvPr id="147" name="Shape 147"/>
          <p:cNvGraphicFramePr/>
          <p:nvPr/>
        </p:nvGraphicFramePr>
        <p:xfrm>
          <a:off x="97387" y="2191300"/>
          <a:ext cx="8747975" cy="2838150"/>
        </p:xfrm>
        <a:graphic>
          <a:graphicData uri="http://schemas.openxmlformats.org/drawingml/2006/table">
            <a:tbl>
              <a:tblPr>
                <a:noFill/>
                <a:tableStyleId>{373C0113-2344-4537-9C35-1F34BA1BCD38}</a:tableStyleId>
              </a:tblPr>
              <a:tblGrid>
                <a:gridCol w="902125"/>
                <a:gridCol w="1527525"/>
                <a:gridCol w="1580650"/>
                <a:gridCol w="1485825"/>
                <a:gridCol w="3251850"/>
              </a:tblGrid>
              <a:tr h="1009100">
                <a:tc>
                  <a:txBody>
                    <a:bodyPr/>
                    <a:lstStyle/>
                    <a:p>
                      <a:pPr lvl="0" algn="ctr" rtl="0">
                        <a:lnSpc>
                          <a:spcPct val="115000"/>
                        </a:lnSpc>
                        <a:spcBef>
                          <a:spcPts val="0"/>
                        </a:spcBef>
                        <a:buNone/>
                      </a:pPr>
                      <a:r>
                        <a:rPr lang="en"/>
                        <a:t>Grade</a:t>
                      </a:r>
                    </a:p>
                  </a:txBody>
                  <a:tcPr marL="66675" marR="66675" marT="66675" marB="6667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a:t>Performance</a:t>
                      </a:r>
                    </a:p>
                    <a:p>
                      <a:pPr lvl="0" algn="ctr" rtl="0">
                        <a:lnSpc>
                          <a:spcPct val="115000"/>
                        </a:lnSpc>
                        <a:spcBef>
                          <a:spcPts val="0"/>
                        </a:spcBef>
                        <a:buNone/>
                      </a:pPr>
                      <a:r>
                        <a:rPr lang="en"/>
                        <a:t>Measure</a:t>
                      </a:r>
                    </a:p>
                  </a:txBody>
                  <a:tcPr marL="66675" marR="66675" marT="66675" marB="6667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a:t>Trimester 1</a:t>
                      </a:r>
                    </a:p>
                    <a:p>
                      <a:pPr lvl="0" algn="ctr" rtl="0">
                        <a:lnSpc>
                          <a:spcPct val="115000"/>
                        </a:lnSpc>
                        <a:spcBef>
                          <a:spcPts val="0"/>
                        </a:spcBef>
                        <a:buNone/>
                      </a:pPr>
                      <a:r>
                        <a:rPr lang="en"/>
                        <a:t>Benchmark</a:t>
                      </a:r>
                    </a:p>
                  </a:txBody>
                  <a:tcPr marL="66675" marR="66675" marT="66675" marB="6667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a:t>Trimester 2</a:t>
                      </a:r>
                    </a:p>
                    <a:p>
                      <a:pPr lvl="0" algn="ctr" rtl="0">
                        <a:lnSpc>
                          <a:spcPct val="115000"/>
                        </a:lnSpc>
                        <a:spcBef>
                          <a:spcPts val="0"/>
                        </a:spcBef>
                        <a:buNone/>
                      </a:pPr>
                      <a:r>
                        <a:rPr lang="en"/>
                        <a:t>Benchmark</a:t>
                      </a:r>
                    </a:p>
                  </a:txBody>
                  <a:tcPr marL="66675" marR="66675" marT="66675" marB="6667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a:t>Trimester 3</a:t>
                      </a:r>
                    </a:p>
                    <a:p>
                      <a:pPr lvl="0" algn="ctr" rtl="0">
                        <a:lnSpc>
                          <a:spcPct val="115000"/>
                        </a:lnSpc>
                        <a:spcBef>
                          <a:spcPts val="0"/>
                        </a:spcBef>
                        <a:buNone/>
                      </a:pPr>
                      <a:r>
                        <a:rPr lang="en"/>
                        <a:t>Benchmark</a:t>
                      </a:r>
                    </a:p>
                  </a:txBody>
                  <a:tcPr marL="66675" marR="66675" marT="66675" marB="6667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00850">
                <a:tc>
                  <a:txBody>
                    <a:bodyPr/>
                    <a:lstStyle/>
                    <a:p>
                      <a:pPr lvl="0" algn="ctr" rtl="0">
                        <a:lnSpc>
                          <a:spcPct val="115000"/>
                        </a:lnSpc>
                        <a:spcBef>
                          <a:spcPts val="0"/>
                        </a:spcBef>
                        <a:buNone/>
                      </a:pPr>
                      <a:r>
                        <a:rPr lang="en"/>
                        <a:t>3</a:t>
                      </a:r>
                    </a:p>
                  </a:txBody>
                  <a:tcPr marL="66675" marR="66675" marT="66675" marB="6667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a:t>STAR Reading</a:t>
                      </a:r>
                    </a:p>
                  </a:txBody>
                  <a:tcPr marL="66675" marR="66675" marT="66675" marB="6667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algn="ctr" rtl="0">
                        <a:lnSpc>
                          <a:spcPct val="115000"/>
                        </a:lnSpc>
                        <a:spcBef>
                          <a:spcPts val="0"/>
                        </a:spcBef>
                        <a:buNone/>
                      </a:pPr>
                      <a:r>
                        <a:rPr lang="en">
                          <a:solidFill>
                            <a:schemeClr val="dk1"/>
                          </a:solidFill>
                        </a:rPr>
                        <a:t>Scale Score </a:t>
                      </a:r>
                    </a:p>
                    <a:p>
                      <a:pPr lvl="0" algn="ctr" rtl="0">
                        <a:lnSpc>
                          <a:spcPct val="115000"/>
                        </a:lnSpc>
                        <a:spcBef>
                          <a:spcPts val="0"/>
                        </a:spcBef>
                        <a:buNone/>
                      </a:pPr>
                      <a:r>
                        <a:rPr lang="en">
                          <a:solidFill>
                            <a:schemeClr val="dk1"/>
                          </a:solidFill>
                        </a:rPr>
                        <a:t>&gt; than </a:t>
                      </a:r>
                      <a:r>
                        <a:rPr lang="en"/>
                        <a:t>345+</a:t>
                      </a:r>
                    </a:p>
                  </a:txBody>
                  <a:tcPr marL="66675" marR="66675" marT="66675" marB="6667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algn="ctr" rtl="0">
                        <a:lnSpc>
                          <a:spcPct val="115000"/>
                        </a:lnSpc>
                        <a:spcBef>
                          <a:spcPts val="0"/>
                        </a:spcBef>
                        <a:buNone/>
                      </a:pPr>
                      <a:r>
                        <a:rPr lang="en">
                          <a:solidFill>
                            <a:schemeClr val="dk1"/>
                          </a:solidFill>
                        </a:rPr>
                        <a:t>Scale Score </a:t>
                      </a:r>
                    </a:p>
                    <a:p>
                      <a:pPr lvl="0" algn="ctr" rtl="0">
                        <a:lnSpc>
                          <a:spcPct val="115000"/>
                        </a:lnSpc>
                        <a:spcBef>
                          <a:spcPts val="0"/>
                        </a:spcBef>
                        <a:buNone/>
                      </a:pPr>
                      <a:r>
                        <a:rPr lang="en">
                          <a:solidFill>
                            <a:schemeClr val="dk1"/>
                          </a:solidFill>
                        </a:rPr>
                        <a:t>&gt; than </a:t>
                      </a:r>
                      <a:r>
                        <a:rPr lang="en"/>
                        <a:t>374+</a:t>
                      </a:r>
                    </a:p>
                  </a:txBody>
                  <a:tcPr marL="66675" marR="66675" marT="66675" marB="6667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algn="ctr" rtl="0">
                        <a:lnSpc>
                          <a:spcPct val="115000"/>
                        </a:lnSpc>
                        <a:spcBef>
                          <a:spcPts val="0"/>
                        </a:spcBef>
                        <a:buNone/>
                      </a:pPr>
                      <a:r>
                        <a:rPr lang="en">
                          <a:solidFill>
                            <a:schemeClr val="dk1"/>
                          </a:solidFill>
                        </a:rPr>
                        <a:t>Scale Score </a:t>
                      </a:r>
                    </a:p>
                    <a:p>
                      <a:pPr lvl="0" algn="ctr" rtl="0">
                        <a:lnSpc>
                          <a:spcPct val="115000"/>
                        </a:lnSpc>
                        <a:spcBef>
                          <a:spcPts val="0"/>
                        </a:spcBef>
                        <a:buNone/>
                      </a:pPr>
                      <a:r>
                        <a:rPr lang="en">
                          <a:solidFill>
                            <a:schemeClr val="dk1"/>
                          </a:solidFill>
                        </a:rPr>
                        <a:t>&gt; than </a:t>
                      </a:r>
                      <a:r>
                        <a:rPr lang="en"/>
                        <a:t>409+ </a:t>
                      </a:r>
                    </a:p>
                  </a:txBody>
                  <a:tcPr marL="66675" marR="66675" marT="66675" marB="6667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28200">
                <a:tc>
                  <a:txBody>
                    <a:bodyPr/>
                    <a:lstStyle/>
                    <a:p>
                      <a:pPr algn="ctr" rtl="0">
                        <a:lnSpc>
                          <a:spcPct val="115000"/>
                        </a:lnSpc>
                        <a:spcBef>
                          <a:spcPts val="0"/>
                        </a:spcBef>
                        <a:buNone/>
                      </a:pPr>
                      <a:r>
                        <a:rPr lang="en"/>
                        <a:t>3</a:t>
                      </a:r>
                    </a:p>
                  </a:txBody>
                  <a:tcPr marL="66675" marR="66675" marT="66675" marB="6667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algn="ctr" rtl="0">
                        <a:lnSpc>
                          <a:spcPct val="115000"/>
                        </a:lnSpc>
                        <a:spcBef>
                          <a:spcPts val="0"/>
                        </a:spcBef>
                        <a:buNone/>
                      </a:pPr>
                      <a:r>
                        <a:rPr lang="en"/>
                        <a:t>ELA Performance Task</a:t>
                      </a:r>
                    </a:p>
                  </a:txBody>
                  <a:tcPr marL="66675" marR="66675" marT="66675" marB="6667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algn="ctr" rtl="0">
                        <a:lnSpc>
                          <a:spcPct val="115000"/>
                        </a:lnSpc>
                        <a:spcBef>
                          <a:spcPts val="0"/>
                        </a:spcBef>
                        <a:buNone/>
                      </a:pPr>
                      <a:r>
                        <a:rPr lang="en">
                          <a:solidFill>
                            <a:schemeClr val="dk1"/>
                          </a:solidFill>
                        </a:rPr>
                        <a:t>x</a:t>
                      </a:r>
                    </a:p>
                  </a:txBody>
                  <a:tcPr marL="66675" marR="66675" marT="66675" marB="6667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algn="ctr" rtl="0">
                        <a:lnSpc>
                          <a:spcPct val="115000"/>
                        </a:lnSpc>
                        <a:spcBef>
                          <a:spcPts val="0"/>
                        </a:spcBef>
                        <a:buNone/>
                      </a:pPr>
                      <a:r>
                        <a:rPr lang="en">
                          <a:solidFill>
                            <a:schemeClr val="dk1"/>
                          </a:solidFill>
                        </a:rPr>
                        <a:t>x</a:t>
                      </a:r>
                    </a:p>
                  </a:txBody>
                  <a:tcPr marL="66675" marR="66675" marT="66675" marB="6667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algn="ctr" rtl="0">
                        <a:lnSpc>
                          <a:spcPct val="115000"/>
                        </a:lnSpc>
                        <a:spcBef>
                          <a:spcPts val="0"/>
                        </a:spcBef>
                        <a:buNone/>
                      </a:pPr>
                      <a:r>
                        <a:rPr lang="en">
                          <a:solidFill>
                            <a:schemeClr val="dk1"/>
                          </a:solidFill>
                        </a:rPr>
                        <a:t>3 or above</a:t>
                      </a:r>
                    </a:p>
                  </a:txBody>
                  <a:tcPr marL="66675" marR="66675" marT="66675" marB="6667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
        <p:nvSpPr>
          <p:cNvPr id="148" name="Shape 148"/>
          <p:cNvSpPr txBox="1"/>
          <p:nvPr/>
        </p:nvSpPr>
        <p:spPr>
          <a:xfrm>
            <a:off x="125075" y="168450"/>
            <a:ext cx="8747999" cy="692700"/>
          </a:xfrm>
          <a:prstGeom prst="rect">
            <a:avLst/>
          </a:prstGeom>
          <a:noFill/>
          <a:ln>
            <a:noFill/>
          </a:ln>
        </p:spPr>
        <p:txBody>
          <a:bodyPr lIns="91425" tIns="91425" rIns="91425" bIns="91425" anchor="t" anchorCtr="0">
            <a:normAutofit/>
          </a:bodyPr>
          <a:lstStyle/>
          <a:p>
            <a:pPr algn="ctr">
              <a:spcBef>
                <a:spcPts val="0"/>
              </a:spcBef>
              <a:buNone/>
            </a:pPr>
            <a:r>
              <a:rPr lang="en" sz="3000" b="1"/>
              <a:t>District Reading &amp; Writing Assessments</a:t>
            </a:r>
          </a:p>
        </p:txBody>
      </p:sp>
      <p:graphicFrame>
        <p:nvGraphicFramePr>
          <p:cNvPr id="149" name="Shape 149"/>
          <p:cNvGraphicFramePr/>
          <p:nvPr/>
        </p:nvGraphicFramePr>
        <p:xfrm>
          <a:off x="69600" y="762387"/>
          <a:ext cx="8803575" cy="1341800"/>
        </p:xfrm>
        <a:graphic>
          <a:graphicData uri="http://schemas.openxmlformats.org/drawingml/2006/table">
            <a:tbl>
              <a:tblPr>
                <a:noFill/>
                <a:tableStyleId>{D1D79073-142C-4EA8-83F6-7089EA068A83}</a:tableStyleId>
              </a:tblPr>
              <a:tblGrid>
                <a:gridCol w="864225"/>
                <a:gridCol w="1593500"/>
                <a:gridCol w="1570225"/>
                <a:gridCol w="1498300"/>
                <a:gridCol w="2065625"/>
                <a:gridCol w="1211700"/>
              </a:tblGrid>
              <a:tr h="680650">
                <a:tc>
                  <a:txBody>
                    <a:bodyPr/>
                    <a:lstStyle/>
                    <a:p>
                      <a:pPr algn="ctr">
                        <a:spcBef>
                          <a:spcPts val="0"/>
                        </a:spcBef>
                        <a:buNone/>
                      </a:pPr>
                      <a:r>
                        <a:rPr lang="en"/>
                        <a:t>Grade</a:t>
                      </a:r>
                    </a:p>
                  </a:txBody>
                  <a:tcPr marL="91425" marR="91425" marT="91425" marB="91425" anchor="ctr"/>
                </a:tc>
                <a:tc>
                  <a:txBody>
                    <a:bodyPr/>
                    <a:lstStyle/>
                    <a:p>
                      <a:pPr algn="ctr" rtl="0">
                        <a:spcBef>
                          <a:spcPts val="0"/>
                        </a:spcBef>
                        <a:buNone/>
                      </a:pPr>
                      <a:r>
                        <a:rPr lang="en"/>
                        <a:t>Performance Measure</a:t>
                      </a:r>
                    </a:p>
                  </a:txBody>
                  <a:tcPr marL="91425" marR="91425" marT="91425" marB="91425" anchor="ctr"/>
                </a:tc>
                <a:tc>
                  <a:txBody>
                    <a:bodyPr/>
                    <a:lstStyle/>
                    <a:p>
                      <a:pPr algn="ctr">
                        <a:spcBef>
                          <a:spcPts val="0"/>
                        </a:spcBef>
                        <a:buNone/>
                      </a:pPr>
                      <a:r>
                        <a:rPr lang="en"/>
                        <a:t>Trimester 1</a:t>
                      </a:r>
                    </a:p>
                  </a:txBody>
                  <a:tcPr marL="91425" marR="91425" marT="91425" marB="91425" anchor="ctr"/>
                </a:tc>
                <a:tc>
                  <a:txBody>
                    <a:bodyPr/>
                    <a:lstStyle/>
                    <a:p>
                      <a:pPr algn="ctr">
                        <a:spcBef>
                          <a:spcPts val="0"/>
                        </a:spcBef>
                        <a:buNone/>
                      </a:pPr>
                      <a:r>
                        <a:rPr lang="en"/>
                        <a:t>Trimester 2</a:t>
                      </a:r>
                    </a:p>
                  </a:txBody>
                  <a:tcPr marL="91425" marR="91425" marT="91425" marB="91425" anchor="ctr"/>
                </a:tc>
                <a:tc>
                  <a:txBody>
                    <a:bodyPr/>
                    <a:lstStyle/>
                    <a:p>
                      <a:pPr algn="ctr">
                        <a:spcBef>
                          <a:spcPts val="0"/>
                        </a:spcBef>
                        <a:buNone/>
                      </a:pPr>
                      <a:r>
                        <a:rPr lang="en"/>
                        <a:t>Trimester 3</a:t>
                      </a:r>
                    </a:p>
                  </a:txBody>
                  <a:tcPr marL="91425" marR="91425" marT="91425" marB="91425" anchor="ctr"/>
                </a:tc>
                <a:tc>
                  <a:txBody>
                    <a:bodyPr/>
                    <a:lstStyle/>
                    <a:p>
                      <a:pPr algn="ctr" rtl="0">
                        <a:spcBef>
                          <a:spcPts val="0"/>
                        </a:spcBef>
                        <a:buNone/>
                      </a:pPr>
                      <a:r>
                        <a:rPr lang="en"/>
                        <a:t>Trimester 3 Goal Score</a:t>
                      </a:r>
                    </a:p>
                  </a:txBody>
                  <a:tcPr marL="91425" marR="91425" marT="91425" marB="91425" anchor="ctr"/>
                </a:tc>
              </a:tr>
              <a:tr h="661150">
                <a:tc>
                  <a:txBody>
                    <a:bodyPr/>
                    <a:lstStyle/>
                    <a:p>
                      <a:pPr algn="ctr" rtl="0">
                        <a:spcBef>
                          <a:spcPts val="0"/>
                        </a:spcBef>
                        <a:buNone/>
                      </a:pPr>
                      <a:r>
                        <a:rPr lang="en"/>
                        <a:t>3</a:t>
                      </a:r>
                    </a:p>
                  </a:txBody>
                  <a:tcPr marL="91425" marR="91425" marT="91425" marB="91425" anchor="ctr"/>
                </a:tc>
                <a:tc>
                  <a:txBody>
                    <a:bodyPr/>
                    <a:lstStyle/>
                    <a:p>
                      <a:pPr algn="ctr" rtl="0">
                        <a:spcBef>
                          <a:spcPts val="0"/>
                        </a:spcBef>
                        <a:buNone/>
                      </a:pPr>
                      <a:r>
                        <a:rPr lang="en"/>
                        <a:t>Writing Prompt</a:t>
                      </a:r>
                    </a:p>
                  </a:txBody>
                  <a:tcPr marL="91425" marR="91425" marT="91425" marB="91425" anchor="ctr"/>
                </a:tc>
                <a:tc>
                  <a:txBody>
                    <a:bodyPr/>
                    <a:lstStyle/>
                    <a:p>
                      <a:pPr algn="ctr">
                        <a:spcBef>
                          <a:spcPts val="0"/>
                        </a:spcBef>
                        <a:buNone/>
                      </a:pPr>
                      <a:r>
                        <a:rPr lang="en"/>
                        <a:t>Informational</a:t>
                      </a:r>
                    </a:p>
                  </a:txBody>
                  <a:tcPr marL="91425" marR="91425" marT="91425" marB="91425" anchor="ctr"/>
                </a:tc>
                <a:tc>
                  <a:txBody>
                    <a:bodyPr/>
                    <a:lstStyle/>
                    <a:p>
                      <a:pPr algn="ctr">
                        <a:spcBef>
                          <a:spcPts val="0"/>
                        </a:spcBef>
                        <a:buNone/>
                      </a:pPr>
                      <a:r>
                        <a:rPr lang="en">
                          <a:solidFill>
                            <a:schemeClr val="dk1"/>
                          </a:solidFill>
                        </a:rPr>
                        <a:t>Narrative</a:t>
                      </a:r>
                    </a:p>
                  </a:txBody>
                  <a:tcPr marL="91425" marR="91425" marT="91425" marB="91425" anchor="ctr"/>
                </a:tc>
                <a:tc>
                  <a:txBody>
                    <a:bodyPr/>
                    <a:lstStyle/>
                    <a:p>
                      <a:pPr algn="ctr">
                        <a:spcBef>
                          <a:spcPts val="0"/>
                        </a:spcBef>
                        <a:buNone/>
                      </a:pPr>
                      <a:r>
                        <a:rPr lang="en">
                          <a:solidFill>
                            <a:schemeClr val="dk1"/>
                          </a:solidFill>
                        </a:rPr>
                        <a:t>Argumentative/Opinion</a:t>
                      </a:r>
                    </a:p>
                  </a:txBody>
                  <a:tcPr marL="91425" marR="91425" marT="91425" marB="91425" anchor="ctr"/>
                </a:tc>
                <a:tc>
                  <a:txBody>
                    <a:bodyPr/>
                    <a:lstStyle/>
                    <a:p>
                      <a:pPr algn="ctr" rtl="0">
                        <a:spcBef>
                          <a:spcPts val="0"/>
                        </a:spcBef>
                        <a:buNone/>
                      </a:pPr>
                      <a:r>
                        <a:rPr lang="en">
                          <a:solidFill>
                            <a:schemeClr val="dk1"/>
                          </a:solidFill>
                        </a:rPr>
                        <a:t>3 or above</a:t>
                      </a:r>
                    </a:p>
                  </a:txBody>
                  <a:tcPr marL="91425" marR="91425" marT="91425" marB="91425" anchor="ctr"/>
                </a:tc>
              </a:tr>
            </a:tbl>
          </a:graphicData>
        </a:graphic>
      </p:graphicFrame>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p:nvPr/>
        </p:nvSpPr>
        <p:spPr>
          <a:xfrm>
            <a:off x="470050" y="150975"/>
            <a:ext cx="8322900" cy="642300"/>
          </a:xfrm>
          <a:prstGeom prst="rect">
            <a:avLst/>
          </a:prstGeom>
          <a:noFill/>
          <a:ln>
            <a:noFill/>
          </a:ln>
        </p:spPr>
        <p:txBody>
          <a:bodyPr lIns="91425" tIns="91425" rIns="91425" bIns="91425" anchor="t" anchorCtr="0">
            <a:normAutofit/>
          </a:bodyPr>
          <a:lstStyle/>
          <a:p>
            <a:pPr lvl="0" algn="ctr" rtl="0">
              <a:spcBef>
                <a:spcPts val="0"/>
              </a:spcBef>
              <a:buNone/>
            </a:pPr>
            <a:r>
              <a:rPr lang="en" sz="3000" b="1"/>
              <a:t>District Math Assessments</a:t>
            </a:r>
          </a:p>
        </p:txBody>
      </p:sp>
      <p:graphicFrame>
        <p:nvGraphicFramePr>
          <p:cNvPr id="155" name="Shape 155"/>
          <p:cNvGraphicFramePr/>
          <p:nvPr/>
        </p:nvGraphicFramePr>
        <p:xfrm>
          <a:off x="215187" y="991800"/>
          <a:ext cx="8713625" cy="2808975"/>
        </p:xfrm>
        <a:graphic>
          <a:graphicData uri="http://schemas.openxmlformats.org/drawingml/2006/table">
            <a:tbl>
              <a:tblPr>
                <a:noFill/>
                <a:tableStyleId>{F712FED8-617F-4F32-A93A-8C42A3C3A2C2}</a:tableStyleId>
              </a:tblPr>
              <a:tblGrid>
                <a:gridCol w="874300"/>
                <a:gridCol w="1480425"/>
                <a:gridCol w="2061750"/>
                <a:gridCol w="2126875"/>
                <a:gridCol w="2170275"/>
              </a:tblGrid>
              <a:tr h="1287500">
                <a:tc>
                  <a:txBody>
                    <a:bodyPr/>
                    <a:lstStyle/>
                    <a:p>
                      <a:pPr lvl="0" algn="ctr" rtl="0">
                        <a:lnSpc>
                          <a:spcPct val="115000"/>
                        </a:lnSpc>
                        <a:spcBef>
                          <a:spcPts val="0"/>
                        </a:spcBef>
                        <a:buNone/>
                      </a:pPr>
                      <a:r>
                        <a:rPr lang="en"/>
                        <a:t>Grade</a:t>
                      </a:r>
                    </a:p>
                  </a:txBody>
                  <a:tcPr marL="66675" marR="66675" marT="66675" marB="6667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a:t>Performance</a:t>
                      </a:r>
                    </a:p>
                    <a:p>
                      <a:pPr lvl="0" algn="ctr" rtl="0">
                        <a:lnSpc>
                          <a:spcPct val="115000"/>
                        </a:lnSpc>
                        <a:spcBef>
                          <a:spcPts val="0"/>
                        </a:spcBef>
                        <a:buNone/>
                      </a:pPr>
                      <a:r>
                        <a:rPr lang="en"/>
                        <a:t>Measure</a:t>
                      </a:r>
                    </a:p>
                  </a:txBody>
                  <a:tcPr marL="66675" marR="66675" marT="66675" marB="6667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a:t>Trimester 1</a:t>
                      </a:r>
                    </a:p>
                    <a:p>
                      <a:pPr lvl="0" algn="ctr" rtl="0">
                        <a:lnSpc>
                          <a:spcPct val="115000"/>
                        </a:lnSpc>
                        <a:spcBef>
                          <a:spcPts val="0"/>
                        </a:spcBef>
                        <a:buNone/>
                      </a:pPr>
                      <a:r>
                        <a:rPr lang="en"/>
                        <a:t>Benchmark</a:t>
                      </a:r>
                    </a:p>
                    <a:p>
                      <a:pPr lvl="0" algn="ctr" rtl="0">
                        <a:lnSpc>
                          <a:spcPct val="115000"/>
                        </a:lnSpc>
                        <a:spcBef>
                          <a:spcPts val="0"/>
                        </a:spcBef>
                        <a:buNone/>
                      </a:pPr>
                      <a:endParaRPr/>
                    </a:p>
                  </a:txBody>
                  <a:tcPr marL="66675" marR="66675" marT="66675" marB="6667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a:t>Trimester 2</a:t>
                      </a:r>
                    </a:p>
                    <a:p>
                      <a:pPr lvl="0" algn="ctr" rtl="0">
                        <a:lnSpc>
                          <a:spcPct val="115000"/>
                        </a:lnSpc>
                        <a:spcBef>
                          <a:spcPts val="0"/>
                        </a:spcBef>
                        <a:buNone/>
                      </a:pPr>
                      <a:r>
                        <a:rPr lang="en"/>
                        <a:t>Benchmark</a:t>
                      </a:r>
                    </a:p>
                    <a:p>
                      <a:pPr lvl="0" algn="ctr" rtl="0">
                        <a:lnSpc>
                          <a:spcPct val="115000"/>
                        </a:lnSpc>
                        <a:spcBef>
                          <a:spcPts val="0"/>
                        </a:spcBef>
                        <a:buNone/>
                      </a:pPr>
                      <a:endParaRPr/>
                    </a:p>
                  </a:txBody>
                  <a:tcPr marL="66675" marR="66675" marT="66675" marB="6667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a:t>Trimester 3</a:t>
                      </a:r>
                    </a:p>
                    <a:p>
                      <a:pPr lvl="0" algn="ctr" rtl="0">
                        <a:lnSpc>
                          <a:spcPct val="115000"/>
                        </a:lnSpc>
                        <a:spcBef>
                          <a:spcPts val="0"/>
                        </a:spcBef>
                        <a:buNone/>
                      </a:pPr>
                      <a:r>
                        <a:rPr lang="en"/>
                        <a:t>Benchmark</a:t>
                      </a:r>
                    </a:p>
                    <a:p>
                      <a:pPr lvl="0" algn="ctr" rtl="0">
                        <a:lnSpc>
                          <a:spcPct val="115000"/>
                        </a:lnSpc>
                        <a:spcBef>
                          <a:spcPts val="0"/>
                        </a:spcBef>
                        <a:buNone/>
                      </a:pPr>
                      <a:endParaRPr/>
                    </a:p>
                  </a:txBody>
                  <a:tcPr marL="66675" marR="66675" marT="66675" marB="6667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65350">
                <a:tc>
                  <a:txBody>
                    <a:bodyPr/>
                    <a:lstStyle/>
                    <a:p>
                      <a:pPr lvl="0" algn="ctr" rtl="0">
                        <a:lnSpc>
                          <a:spcPct val="115000"/>
                        </a:lnSpc>
                        <a:spcBef>
                          <a:spcPts val="0"/>
                        </a:spcBef>
                        <a:buNone/>
                      </a:pPr>
                      <a:r>
                        <a:rPr lang="en"/>
                        <a:t>3</a:t>
                      </a:r>
                    </a:p>
                  </a:txBody>
                  <a:tcPr marL="66675" marR="66675" marT="66675" marB="6667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a:t>STAR Math</a:t>
                      </a:r>
                    </a:p>
                  </a:txBody>
                  <a:tcPr marL="66675" marR="66675" marT="66675" marB="6667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a:solidFill>
                            <a:schemeClr val="dk1"/>
                          </a:solidFill>
                        </a:rPr>
                        <a:t>Scale Score &gt; than </a:t>
                      </a:r>
                      <a:r>
                        <a:rPr lang="en"/>
                        <a:t>528+</a:t>
                      </a:r>
                    </a:p>
                  </a:txBody>
                  <a:tcPr marL="66675" marR="66675" marT="66675" marB="6667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a:solidFill>
                            <a:schemeClr val="dk1"/>
                          </a:solidFill>
                        </a:rPr>
                        <a:t>Scale Score &gt; than </a:t>
                      </a:r>
                      <a:r>
                        <a:rPr lang="en"/>
                        <a:t>566+</a:t>
                      </a:r>
                    </a:p>
                  </a:txBody>
                  <a:tcPr marL="66675" marR="66675" marT="66675" marB="6667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a:solidFill>
                            <a:schemeClr val="dk1"/>
                          </a:solidFill>
                        </a:rPr>
                        <a:t>Scale Score &gt; than </a:t>
                      </a:r>
                      <a:r>
                        <a:rPr lang="en"/>
                        <a:t>603+</a:t>
                      </a:r>
                    </a:p>
                  </a:txBody>
                  <a:tcPr marL="66675" marR="66675" marT="66675" marB="6667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56125">
                <a:tc>
                  <a:txBody>
                    <a:bodyPr/>
                    <a:lstStyle/>
                    <a:p>
                      <a:pPr algn="ctr" rtl="0">
                        <a:lnSpc>
                          <a:spcPct val="115000"/>
                        </a:lnSpc>
                        <a:spcBef>
                          <a:spcPts val="0"/>
                        </a:spcBef>
                        <a:buNone/>
                      </a:pPr>
                      <a:r>
                        <a:rPr lang="en"/>
                        <a:t>3</a:t>
                      </a:r>
                    </a:p>
                  </a:txBody>
                  <a:tcPr marL="66675" marR="66675" marT="66675" marB="6667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algn="ctr" rtl="0">
                        <a:lnSpc>
                          <a:spcPct val="115000"/>
                        </a:lnSpc>
                        <a:spcBef>
                          <a:spcPts val="0"/>
                        </a:spcBef>
                        <a:buNone/>
                      </a:pPr>
                      <a:r>
                        <a:rPr lang="en"/>
                        <a:t>Performance Assessments</a:t>
                      </a:r>
                    </a:p>
                  </a:txBody>
                  <a:tcPr marL="66675" marR="66675" marT="66675" marB="6667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algn="ctr" rtl="0">
                        <a:lnSpc>
                          <a:spcPct val="115000"/>
                        </a:lnSpc>
                        <a:spcBef>
                          <a:spcPts val="0"/>
                        </a:spcBef>
                        <a:buNone/>
                      </a:pPr>
                      <a:r>
                        <a:rPr lang="en"/>
                        <a:t>3 or above</a:t>
                      </a:r>
                    </a:p>
                  </a:txBody>
                  <a:tcPr marL="66675" marR="66675" marT="66675" marB="6667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algn="ctr" rtl="0">
                        <a:lnSpc>
                          <a:spcPct val="115000"/>
                        </a:lnSpc>
                        <a:spcBef>
                          <a:spcPts val="0"/>
                        </a:spcBef>
                        <a:buNone/>
                      </a:pPr>
                      <a:r>
                        <a:rPr lang="en">
                          <a:solidFill>
                            <a:schemeClr val="dk1"/>
                          </a:solidFill>
                        </a:rPr>
                        <a:t>3 or above</a:t>
                      </a:r>
                    </a:p>
                  </a:txBody>
                  <a:tcPr marL="66675" marR="66675" marT="66675" marB="6667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algn="ctr" rtl="0">
                        <a:lnSpc>
                          <a:spcPct val="115000"/>
                        </a:lnSpc>
                        <a:spcBef>
                          <a:spcPts val="0"/>
                        </a:spcBef>
                        <a:buNone/>
                      </a:pPr>
                      <a:r>
                        <a:rPr lang="en">
                          <a:solidFill>
                            <a:schemeClr val="dk1"/>
                          </a:solidFill>
                        </a:rPr>
                        <a:t>3 or above</a:t>
                      </a:r>
                    </a:p>
                  </a:txBody>
                  <a:tcPr marL="66675" marR="66675" marT="66675" marB="6667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Big Ideas?</a:t>
            </a:r>
            <a:endParaRPr lang="en-US" dirty="0"/>
          </a:p>
        </p:txBody>
      </p:sp>
      <p:sp>
        <p:nvSpPr>
          <p:cNvPr id="3" name="Text Placeholder 2"/>
          <p:cNvSpPr>
            <a:spLocks noGrp="1"/>
          </p:cNvSpPr>
          <p:nvPr>
            <p:ph type="body" idx="1"/>
          </p:nvPr>
        </p:nvSpPr>
        <p:spPr>
          <a:xfrm>
            <a:off x="457200" y="1200150"/>
            <a:ext cx="8229600" cy="698799"/>
          </a:xfrm>
        </p:spPr>
        <p:txBody>
          <a:bodyPr/>
          <a:lstStyle/>
          <a:p>
            <a:r>
              <a:rPr lang="en-US" sz="2800" dirty="0" smtClean="0"/>
              <a:t>1. “T” or on target for trimester 1 and 2.  </a:t>
            </a:r>
            <a:endParaRPr lang="en-US" sz="2800" dirty="0"/>
          </a:p>
        </p:txBody>
      </p:sp>
      <p:sp>
        <p:nvSpPr>
          <p:cNvPr id="4" name="TextBox 3"/>
          <p:cNvSpPr txBox="1"/>
          <p:nvPr/>
        </p:nvSpPr>
        <p:spPr>
          <a:xfrm>
            <a:off x="457200" y="2194889"/>
            <a:ext cx="8229600" cy="738664"/>
          </a:xfrm>
          <a:prstGeom prst="rect">
            <a:avLst/>
          </a:prstGeom>
          <a:noFill/>
        </p:spPr>
        <p:txBody>
          <a:bodyPr wrap="square" rtlCol="0">
            <a:spAutoFit/>
          </a:bodyPr>
          <a:lstStyle/>
          <a:p>
            <a:endParaRPr lang="en-US" dirty="0"/>
          </a:p>
          <a:p>
            <a:r>
              <a:rPr lang="en-US" sz="2800" dirty="0" smtClean="0"/>
              <a:t>2. “P” or proficient at end of the year.  </a:t>
            </a:r>
            <a:endParaRPr lang="en-US" sz="2800" dirty="0"/>
          </a:p>
        </p:txBody>
      </p:sp>
      <p:sp>
        <p:nvSpPr>
          <p:cNvPr id="5" name="TextBox 4"/>
          <p:cNvSpPr txBox="1"/>
          <p:nvPr/>
        </p:nvSpPr>
        <p:spPr>
          <a:xfrm>
            <a:off x="457200" y="3341657"/>
            <a:ext cx="8087269" cy="1384995"/>
          </a:xfrm>
          <a:prstGeom prst="rect">
            <a:avLst/>
          </a:prstGeom>
          <a:noFill/>
        </p:spPr>
        <p:txBody>
          <a:bodyPr wrap="square" rtlCol="0">
            <a:spAutoFit/>
          </a:bodyPr>
          <a:lstStyle/>
          <a:p>
            <a:r>
              <a:rPr lang="en-US" sz="2800" dirty="0" smtClean="0"/>
              <a:t>3. Our goal is to get all students ready to be successful in the Academic Behavior and  College Readiness Skills by end of 5</a:t>
            </a:r>
            <a:r>
              <a:rPr lang="en-US" sz="2800" baseline="30000" dirty="0" smtClean="0"/>
              <a:t>th</a:t>
            </a:r>
            <a:r>
              <a:rPr lang="en-US" sz="2800" dirty="0" smtClean="0"/>
              <a:t> grade. </a:t>
            </a:r>
            <a:endParaRPr lang="en-US" sz="2800" dirty="0"/>
          </a:p>
        </p:txBody>
      </p:sp>
    </p:spTree>
    <p:extLst>
      <p:ext uri="{BB962C8B-B14F-4D97-AF65-F5344CB8AC3E}">
        <p14:creationId xmlns:p14="http://schemas.microsoft.com/office/powerpoint/2010/main" val="20489158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p:nvPr/>
        </p:nvSpPr>
        <p:spPr>
          <a:xfrm>
            <a:off x="369050" y="161625"/>
            <a:ext cx="7985399" cy="753900"/>
          </a:xfrm>
          <a:prstGeom prst="rect">
            <a:avLst/>
          </a:prstGeom>
          <a:noFill/>
          <a:ln>
            <a:noFill/>
          </a:ln>
        </p:spPr>
        <p:txBody>
          <a:bodyPr lIns="91425" tIns="91425" rIns="91425" bIns="91425" anchor="t" anchorCtr="0">
            <a:normAutofit/>
          </a:bodyPr>
          <a:lstStyle/>
          <a:p>
            <a:pPr>
              <a:spcBef>
                <a:spcPts val="0"/>
              </a:spcBef>
              <a:buNone/>
            </a:pPr>
            <a:r>
              <a:rPr lang="en" sz="2800" b="1"/>
              <a:t>  Where can you find the Parent Handbook?</a:t>
            </a:r>
          </a:p>
        </p:txBody>
      </p:sp>
      <p:pic>
        <p:nvPicPr>
          <p:cNvPr id="161" name="Shape 161"/>
          <p:cNvPicPr preferRelativeResize="0"/>
          <p:nvPr/>
        </p:nvPicPr>
        <p:blipFill>
          <a:blip r:embed="rId3">
            <a:alphaModFix/>
          </a:blip>
          <a:stretch>
            <a:fillRect/>
          </a:stretch>
        </p:blipFill>
        <p:spPr>
          <a:xfrm>
            <a:off x="4826125" y="852525"/>
            <a:ext cx="4165448" cy="2603389"/>
          </a:xfrm>
          <a:prstGeom prst="rect">
            <a:avLst/>
          </a:prstGeom>
          <a:noFill/>
          <a:ln>
            <a:noFill/>
          </a:ln>
        </p:spPr>
      </p:pic>
      <p:pic>
        <p:nvPicPr>
          <p:cNvPr id="162" name="Shape 162"/>
          <p:cNvPicPr preferRelativeResize="0"/>
          <p:nvPr/>
        </p:nvPicPr>
        <p:blipFill>
          <a:blip r:embed="rId4">
            <a:alphaModFix/>
          </a:blip>
          <a:stretch>
            <a:fillRect/>
          </a:stretch>
        </p:blipFill>
        <p:spPr>
          <a:xfrm>
            <a:off x="125303" y="852525"/>
            <a:ext cx="4165444" cy="2603400"/>
          </a:xfrm>
          <a:prstGeom prst="rect">
            <a:avLst/>
          </a:prstGeom>
          <a:noFill/>
          <a:ln>
            <a:noFill/>
          </a:ln>
        </p:spPr>
      </p:pic>
      <p:sp>
        <p:nvSpPr>
          <p:cNvPr id="163" name="Shape 163"/>
          <p:cNvSpPr txBox="1"/>
          <p:nvPr/>
        </p:nvSpPr>
        <p:spPr>
          <a:xfrm>
            <a:off x="313200" y="4560000"/>
            <a:ext cx="8517600" cy="457200"/>
          </a:xfrm>
          <a:prstGeom prst="rect">
            <a:avLst/>
          </a:prstGeom>
          <a:noFill/>
          <a:ln>
            <a:noFill/>
          </a:ln>
        </p:spPr>
        <p:txBody>
          <a:bodyPr lIns="91425" tIns="91425" rIns="91425" bIns="91425" anchor="t" anchorCtr="0">
            <a:normAutofit/>
          </a:bodyPr>
          <a:lstStyle/>
          <a:p>
            <a:pPr>
              <a:spcBef>
                <a:spcPts val="0"/>
              </a:spcBef>
              <a:buNone/>
            </a:pPr>
            <a:r>
              <a:rPr lang="en"/>
              <a:t>http://www.rcsdk8.org/apps/pages/index.jsp?uREC_ID=95670&amp;type=d&amp;pREC_ID=176650</a:t>
            </a:r>
          </a:p>
        </p:txBody>
      </p:sp>
      <p:cxnSp>
        <p:nvCxnSpPr>
          <p:cNvPr id="164" name="Shape 164"/>
          <p:cNvCxnSpPr>
            <a:stCxn id="165" idx="0"/>
            <a:endCxn id="165" idx="0"/>
          </p:cNvCxnSpPr>
          <p:nvPr/>
        </p:nvCxnSpPr>
        <p:spPr>
          <a:xfrm rot="10800000">
            <a:off x="1597550" y="3033725"/>
            <a:ext cx="1122299" cy="574799"/>
          </a:xfrm>
          <a:prstGeom prst="straightConnector1">
            <a:avLst/>
          </a:prstGeom>
          <a:noFill/>
          <a:ln w="19050" cap="flat">
            <a:solidFill>
              <a:schemeClr val="dk2"/>
            </a:solidFill>
            <a:prstDash val="solid"/>
            <a:round/>
            <a:headEnd type="none" w="lg" len="lg"/>
            <a:tailEnd type="triangle" w="lg" len="lg"/>
          </a:ln>
        </p:spPr>
      </p:cxnSp>
      <p:cxnSp>
        <p:nvCxnSpPr>
          <p:cNvPr id="166" name="Shape 166"/>
          <p:cNvCxnSpPr>
            <a:stCxn id="165" idx="0"/>
            <a:endCxn id="165" idx="0"/>
          </p:cNvCxnSpPr>
          <p:nvPr/>
        </p:nvCxnSpPr>
        <p:spPr>
          <a:xfrm rot="10800000" flipH="1">
            <a:off x="6507925" y="2863175"/>
            <a:ext cx="933599" cy="691499"/>
          </a:xfrm>
          <a:prstGeom prst="straightConnector1">
            <a:avLst/>
          </a:prstGeom>
          <a:noFill/>
          <a:ln w="19050" cap="flat">
            <a:solidFill>
              <a:schemeClr val="dk2"/>
            </a:solidFill>
            <a:prstDash val="solid"/>
            <a:round/>
            <a:headEnd type="none" w="lg" len="lg"/>
            <a:tailEnd type="triangle" w="lg" len="lg"/>
          </a:ln>
        </p:spPr>
      </p:cxnSp>
      <p:sp>
        <p:nvSpPr>
          <p:cNvPr id="167" name="Shape 167"/>
          <p:cNvSpPr txBox="1"/>
          <p:nvPr/>
        </p:nvSpPr>
        <p:spPr>
          <a:xfrm>
            <a:off x="215425" y="3590575"/>
            <a:ext cx="8776200" cy="798899"/>
          </a:xfrm>
          <a:prstGeom prst="rect">
            <a:avLst/>
          </a:prstGeom>
          <a:noFill/>
          <a:ln>
            <a:noFill/>
          </a:ln>
        </p:spPr>
        <p:txBody>
          <a:bodyPr lIns="91425" tIns="91425" rIns="91425" bIns="91425" anchor="t" anchorCtr="0">
            <a:normAutofit fontScale="92500" lnSpcReduction="10000"/>
          </a:bodyPr>
          <a:lstStyle/>
          <a:p>
            <a:pPr>
              <a:spcBef>
                <a:spcPts val="0"/>
              </a:spcBef>
              <a:buNone/>
            </a:pPr>
            <a:r>
              <a:rPr lang="en" sz="2400"/>
              <a:t>District Website, Parents Tab, and Common Core: A Parent’s Guide Section</a:t>
            </a:r>
          </a:p>
        </p:txBody>
      </p:sp>
      <p:cxnSp>
        <p:nvCxnSpPr>
          <p:cNvPr id="168" name="Shape 168"/>
          <p:cNvCxnSpPr>
            <a:stCxn id="165" idx="0"/>
            <a:endCxn id="165" idx="0"/>
          </p:cNvCxnSpPr>
          <p:nvPr/>
        </p:nvCxnSpPr>
        <p:spPr>
          <a:xfrm rot="10800000" flipH="1">
            <a:off x="502675" y="1148874"/>
            <a:ext cx="62699" cy="2558400"/>
          </a:xfrm>
          <a:prstGeom prst="straightConnector1">
            <a:avLst/>
          </a:prstGeom>
          <a:noFill/>
          <a:ln w="19050" cap="flat">
            <a:solidFill>
              <a:schemeClr val="dk2"/>
            </a:solidFill>
            <a:prstDash val="solid"/>
            <a:round/>
            <a:headEnd type="none" w="lg" len="lg"/>
            <a:tailEnd type="triangle" w="lg" len="lg"/>
          </a:ln>
        </p:spPr>
      </p:cxn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Shape 173"/>
          <p:cNvPicPr preferRelativeResize="0"/>
          <p:nvPr/>
        </p:nvPicPr>
        <p:blipFill>
          <a:blip r:embed="rId3">
            <a:alphaModFix/>
          </a:blip>
          <a:stretch>
            <a:fillRect/>
          </a:stretch>
        </p:blipFill>
        <p:spPr>
          <a:xfrm>
            <a:off x="2863450" y="1535512"/>
            <a:ext cx="2408801" cy="1595837"/>
          </a:xfrm>
          <a:prstGeom prst="rect">
            <a:avLst/>
          </a:prstGeom>
          <a:noFill/>
          <a:ln>
            <a:noFill/>
          </a:ln>
        </p:spPr>
      </p:pic>
      <p:sp>
        <p:nvSpPr>
          <p:cNvPr id="174" name="Shape 174"/>
          <p:cNvSpPr txBox="1"/>
          <p:nvPr/>
        </p:nvSpPr>
        <p:spPr>
          <a:xfrm>
            <a:off x="816850" y="3419750"/>
            <a:ext cx="7504199" cy="1595699"/>
          </a:xfrm>
          <a:prstGeom prst="rect">
            <a:avLst/>
          </a:prstGeom>
          <a:noFill/>
          <a:ln>
            <a:noFill/>
          </a:ln>
        </p:spPr>
        <p:txBody>
          <a:bodyPr lIns="91425" tIns="91425" rIns="91425" bIns="91425" anchor="t" anchorCtr="0">
            <a:normAutofit lnSpcReduction="10000"/>
          </a:bodyPr>
          <a:lstStyle/>
          <a:p>
            <a:pPr rtl="0">
              <a:spcBef>
                <a:spcPts val="0"/>
              </a:spcBef>
              <a:buNone/>
            </a:pPr>
            <a:r>
              <a:rPr lang="en" sz="2000" i="1"/>
              <a:t>Parent Information Nights- RCSD Grading and Assessing</a:t>
            </a:r>
          </a:p>
          <a:p>
            <a:pPr rtl="0">
              <a:spcBef>
                <a:spcPts val="0"/>
              </a:spcBef>
              <a:buNone/>
            </a:pPr>
            <a:r>
              <a:rPr lang="en" sz="2000" i="1"/>
              <a:t>Roseville City School District Board Room - 1050 Main Street</a:t>
            </a:r>
          </a:p>
          <a:p>
            <a:pPr rtl="0">
              <a:spcBef>
                <a:spcPts val="0"/>
              </a:spcBef>
              <a:buNone/>
            </a:pPr>
            <a:r>
              <a:rPr lang="en" sz="2000" i="1"/>
              <a:t>September 17, 2014</a:t>
            </a:r>
          </a:p>
          <a:p>
            <a:pPr rtl="0">
              <a:spcBef>
                <a:spcPts val="0"/>
              </a:spcBef>
              <a:buNone/>
            </a:pPr>
            <a:r>
              <a:rPr lang="en" sz="2000" i="1"/>
              <a:t>September 24, 2014</a:t>
            </a:r>
          </a:p>
          <a:p>
            <a:pPr>
              <a:spcBef>
                <a:spcPts val="0"/>
              </a:spcBef>
              <a:buNone/>
            </a:pPr>
            <a:r>
              <a:rPr lang="en" sz="2000" i="1"/>
              <a:t>6:30 p.m. - 7:30 p.m. </a:t>
            </a:r>
          </a:p>
        </p:txBody>
      </p:sp>
      <p:sp>
        <p:nvSpPr>
          <p:cNvPr id="175" name="Shape 175"/>
          <p:cNvSpPr txBox="1"/>
          <p:nvPr/>
        </p:nvSpPr>
        <p:spPr>
          <a:xfrm>
            <a:off x="906625" y="466775"/>
            <a:ext cx="3657600" cy="457200"/>
          </a:xfrm>
          <a:prstGeom prst="rect">
            <a:avLst/>
          </a:prstGeom>
          <a:noFill/>
          <a:ln>
            <a:noFill/>
          </a:ln>
        </p:spPr>
        <p:txBody>
          <a:bodyPr lIns="91425" tIns="91425" rIns="91425" bIns="91425" anchor="t" anchorCtr="0">
            <a:normAutofit/>
          </a:bodyPr>
          <a:lstStyle/>
          <a:p>
            <a:pPr>
              <a:spcBef>
                <a:spcPts val="0"/>
              </a:spcBef>
              <a:buNone/>
            </a:pPr>
            <a:endParaRPr/>
          </a:p>
        </p:txBody>
      </p:sp>
      <p:sp>
        <p:nvSpPr>
          <p:cNvPr id="176" name="Shape 176"/>
          <p:cNvSpPr txBox="1"/>
          <p:nvPr/>
        </p:nvSpPr>
        <p:spPr>
          <a:xfrm>
            <a:off x="906625" y="305600"/>
            <a:ext cx="6777299" cy="457200"/>
          </a:xfrm>
          <a:prstGeom prst="rect">
            <a:avLst/>
          </a:prstGeom>
          <a:noFill/>
          <a:ln>
            <a:noFill/>
          </a:ln>
        </p:spPr>
        <p:txBody>
          <a:bodyPr lIns="91425" tIns="91425" rIns="91425" bIns="91425" anchor="t" anchorCtr="0">
            <a:normAutofit fontScale="70000" lnSpcReduction="20000"/>
          </a:bodyPr>
          <a:lstStyle/>
          <a:p>
            <a:pPr marL="914400" indent="457200" rtl="0">
              <a:spcBef>
                <a:spcPts val="0"/>
              </a:spcBef>
              <a:buNone/>
            </a:pPr>
            <a:r>
              <a:rPr lang="en" sz="3000" b="1"/>
              <a:t>Additional Information</a:t>
            </a:r>
          </a:p>
          <a:p>
            <a:pPr>
              <a:spcBef>
                <a:spcPts val="0"/>
              </a:spcBef>
              <a:buNone/>
            </a:pPr>
            <a:endParaRPr sz="300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p:nvPr/>
        </p:nvSpPr>
        <p:spPr>
          <a:xfrm>
            <a:off x="1938900" y="754025"/>
            <a:ext cx="4600200" cy="457200"/>
          </a:xfrm>
          <a:prstGeom prst="rect">
            <a:avLst/>
          </a:prstGeom>
          <a:noFill/>
          <a:ln>
            <a:noFill/>
          </a:ln>
        </p:spPr>
        <p:txBody>
          <a:bodyPr lIns="91425" tIns="91425" rIns="91425" bIns="91425" anchor="t" anchorCtr="0">
            <a:normAutofit fontScale="70000" lnSpcReduction="20000"/>
          </a:bodyPr>
          <a:lstStyle/>
          <a:p>
            <a:pPr>
              <a:spcBef>
                <a:spcPts val="0"/>
              </a:spcBef>
              <a:buNone/>
            </a:pPr>
            <a:endParaRPr sz="3000"/>
          </a:p>
        </p:txBody>
      </p:sp>
      <p:pic>
        <p:nvPicPr>
          <p:cNvPr id="189" name="Shape 189"/>
          <p:cNvPicPr preferRelativeResize="0"/>
          <p:nvPr/>
        </p:nvPicPr>
        <p:blipFill>
          <a:blip r:embed="rId3">
            <a:alphaModFix/>
          </a:blip>
          <a:stretch>
            <a:fillRect/>
          </a:stretch>
        </p:blipFill>
        <p:spPr>
          <a:xfrm>
            <a:off x="1714500" y="754025"/>
            <a:ext cx="5715000" cy="3800475"/>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Shape 181"/>
          <p:cNvPicPr preferRelativeResize="0"/>
          <p:nvPr/>
        </p:nvPicPr>
        <p:blipFill>
          <a:blip r:embed="rId3">
            <a:alphaModFix/>
          </a:blip>
          <a:stretch>
            <a:fillRect/>
          </a:stretch>
        </p:blipFill>
        <p:spPr>
          <a:xfrm>
            <a:off x="2499025" y="515675"/>
            <a:ext cx="4310499" cy="3946297"/>
          </a:xfrm>
          <a:prstGeom prst="rect">
            <a:avLst/>
          </a:prstGeom>
          <a:noFill/>
          <a:ln>
            <a:noFill/>
          </a:ln>
        </p:spPr>
      </p:pic>
      <p:sp>
        <p:nvSpPr>
          <p:cNvPr id="182" name="Shape 182"/>
          <p:cNvSpPr txBox="1"/>
          <p:nvPr/>
        </p:nvSpPr>
        <p:spPr>
          <a:xfrm>
            <a:off x="978450" y="343775"/>
            <a:ext cx="7206300" cy="171900"/>
          </a:xfrm>
          <a:prstGeom prst="rect">
            <a:avLst/>
          </a:prstGeom>
          <a:noFill/>
          <a:ln>
            <a:noFill/>
          </a:ln>
        </p:spPr>
        <p:txBody>
          <a:bodyPr lIns="91425" tIns="91425" rIns="91425" bIns="91425" anchor="t" anchorCtr="0">
            <a:normAutofit fontScale="25000" lnSpcReduction="20000"/>
          </a:bodyPr>
          <a:lstStyle/>
          <a:p>
            <a:pPr algn="ctr">
              <a:spcBef>
                <a:spcPts val="0"/>
              </a:spcBef>
              <a:buNone/>
            </a:pPr>
            <a:endParaRPr sz="2400"/>
          </a:p>
        </p:txBody>
      </p:sp>
      <p:sp>
        <p:nvSpPr>
          <p:cNvPr id="183" name="Shape 183"/>
          <p:cNvSpPr txBox="1"/>
          <p:nvPr/>
        </p:nvSpPr>
        <p:spPr>
          <a:xfrm>
            <a:off x="1322225" y="132225"/>
            <a:ext cx="6558300" cy="515700"/>
          </a:xfrm>
          <a:prstGeom prst="rect">
            <a:avLst/>
          </a:prstGeom>
          <a:noFill/>
          <a:ln>
            <a:noFill/>
          </a:ln>
        </p:spPr>
        <p:txBody>
          <a:bodyPr lIns="91425" tIns="91425" rIns="91425" bIns="91425" anchor="t" anchorCtr="0">
            <a:normAutofit lnSpcReduction="10000"/>
          </a:bodyPr>
          <a:lstStyle/>
          <a:p>
            <a:pPr algn="ctr">
              <a:spcBef>
                <a:spcPts val="0"/>
              </a:spcBef>
              <a:buNone/>
            </a:pPr>
            <a:r>
              <a:rPr lang="en" sz="2400"/>
              <a:t>Thank you!</a:t>
            </a:r>
          </a:p>
        </p:txBody>
      </p:sp>
      <p:sp>
        <p:nvSpPr>
          <p:cNvPr id="2" name="TextBox 1"/>
          <p:cNvSpPr txBox="1"/>
          <p:nvPr/>
        </p:nvSpPr>
        <p:spPr>
          <a:xfrm>
            <a:off x="1060343" y="4461972"/>
            <a:ext cx="7124407" cy="369332"/>
          </a:xfrm>
          <a:prstGeom prst="rect">
            <a:avLst/>
          </a:prstGeom>
          <a:noFill/>
        </p:spPr>
        <p:txBody>
          <a:bodyPr wrap="square" rtlCol="0">
            <a:spAutoFit/>
          </a:bodyPr>
          <a:lstStyle/>
          <a:p>
            <a:pPr algn="ctr"/>
            <a:r>
              <a:rPr lang="en-US" sz="1800" dirty="0" smtClean="0"/>
              <a:t>Classroom Presentations 6:40-7:10 and 7:15-7:45</a:t>
            </a:r>
            <a:endParaRPr lang="en-US" sz="1800"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05978"/>
            <a:ext cx="8229600" cy="857400"/>
          </a:xfrm>
          <a:prstGeom prst="rect">
            <a:avLst/>
          </a:prstGeom>
        </p:spPr>
        <p:txBody>
          <a:bodyPr lIns="91425" tIns="91425" rIns="91425" bIns="91425" anchor="b" anchorCtr="0">
            <a:normAutofit/>
          </a:bodyPr>
          <a:lstStyle/>
          <a:p>
            <a:pPr lvl="0" rtl="0">
              <a:spcBef>
                <a:spcPts val="0"/>
              </a:spcBef>
              <a:buNone/>
            </a:pPr>
            <a:endParaRPr/>
          </a:p>
        </p:txBody>
      </p:sp>
      <p:sp>
        <p:nvSpPr>
          <p:cNvPr id="40" name="Shape 40"/>
          <p:cNvSpPr txBox="1">
            <a:spLocks noGrp="1"/>
          </p:cNvSpPr>
          <p:nvPr>
            <p:ph type="body" idx="1"/>
          </p:nvPr>
        </p:nvSpPr>
        <p:spPr>
          <a:xfrm>
            <a:off x="457200" y="1200150"/>
            <a:ext cx="8229600" cy="3725699"/>
          </a:xfrm>
          <a:prstGeom prst="rect">
            <a:avLst/>
          </a:prstGeom>
        </p:spPr>
        <p:txBody>
          <a:bodyPr lIns="91425" tIns="91425" rIns="91425" bIns="91425" anchor="t" anchorCtr="0">
            <a:normAutofit/>
          </a:bodyPr>
          <a:lstStyle/>
          <a:p>
            <a:pPr lvl="0" rtl="0">
              <a:spcBef>
                <a:spcPts val="0"/>
              </a:spcBef>
              <a:buNone/>
            </a:pPr>
            <a:endParaRPr/>
          </a:p>
        </p:txBody>
      </p:sp>
      <p:pic>
        <p:nvPicPr>
          <p:cNvPr id="41" name="Shape 41"/>
          <p:cNvPicPr preferRelativeResize="0"/>
          <p:nvPr/>
        </p:nvPicPr>
        <p:blipFill>
          <a:blip r:embed="rId3">
            <a:alphaModFix/>
          </a:blip>
          <a:stretch>
            <a:fillRect/>
          </a:stretch>
        </p:blipFill>
        <p:spPr>
          <a:xfrm>
            <a:off x="0" y="0"/>
            <a:ext cx="9144000" cy="6896099"/>
          </a:xfrm>
          <a:prstGeom prst="rect">
            <a:avLst/>
          </a:prstGeom>
          <a:noFill/>
          <a:ln>
            <a:noFill/>
          </a:ln>
        </p:spPr>
      </p:pic>
      <p:sp>
        <p:nvSpPr>
          <p:cNvPr id="42" name="Shape 42"/>
          <p:cNvSpPr txBox="1"/>
          <p:nvPr/>
        </p:nvSpPr>
        <p:spPr>
          <a:xfrm>
            <a:off x="66100" y="409900"/>
            <a:ext cx="8951399" cy="653400"/>
          </a:xfrm>
          <a:prstGeom prst="rect">
            <a:avLst/>
          </a:prstGeom>
          <a:noFill/>
          <a:ln>
            <a:noFill/>
          </a:ln>
        </p:spPr>
        <p:txBody>
          <a:bodyPr lIns="91425" tIns="91425" rIns="91425" bIns="91425" anchor="t" anchorCtr="0">
            <a:normAutofit/>
          </a:bodyPr>
          <a:lstStyle/>
          <a:p>
            <a:pPr lvl="0" rtl="0">
              <a:spcBef>
                <a:spcPts val="0"/>
              </a:spcBef>
              <a:buNone/>
            </a:pPr>
            <a:r>
              <a:rPr lang="en" sz="3000"/>
              <a:t>Drop Off</a:t>
            </a:r>
          </a:p>
        </p:txBody>
      </p:sp>
      <p:sp>
        <p:nvSpPr>
          <p:cNvPr id="43" name="Shape 43"/>
          <p:cNvSpPr txBox="1"/>
          <p:nvPr/>
        </p:nvSpPr>
        <p:spPr>
          <a:xfrm>
            <a:off x="198325" y="2080366"/>
            <a:ext cx="8713500" cy="3234566"/>
          </a:xfrm>
          <a:prstGeom prst="rect">
            <a:avLst/>
          </a:prstGeom>
          <a:noFill/>
          <a:ln>
            <a:noFill/>
          </a:ln>
        </p:spPr>
        <p:txBody>
          <a:bodyPr lIns="91425" tIns="91425" rIns="91425" bIns="91425" anchor="t" anchorCtr="0">
            <a:normAutofit/>
          </a:bodyPr>
          <a:lstStyle/>
          <a:p>
            <a:pPr marL="457200" lvl="0" indent="-381000" rtl="0">
              <a:spcBef>
                <a:spcPts val="0"/>
              </a:spcBef>
              <a:buClr>
                <a:srgbClr val="000000"/>
              </a:buClr>
              <a:buSzPct val="100000"/>
              <a:buFont typeface="Arial"/>
              <a:buChar char="●"/>
            </a:pPr>
            <a:r>
              <a:rPr lang="en" sz="2400" dirty="0" smtClean="0"/>
              <a:t>Kindergarteners </a:t>
            </a:r>
            <a:r>
              <a:rPr lang="en" sz="2400" dirty="0"/>
              <a:t>and TK are waiting by the gates outside their classrooms.  </a:t>
            </a:r>
          </a:p>
          <a:p>
            <a:pPr marL="457200" lvl="0" indent="-381000" rtl="0">
              <a:spcBef>
                <a:spcPts val="0"/>
              </a:spcBef>
              <a:buClr>
                <a:srgbClr val="000000"/>
              </a:buClr>
              <a:buSzPct val="100000"/>
              <a:buFont typeface="Arial"/>
              <a:buChar char="●"/>
            </a:pPr>
            <a:r>
              <a:rPr lang="en" sz="2400" dirty="0"/>
              <a:t>First </a:t>
            </a:r>
            <a:r>
              <a:rPr lang="en" sz="2400" dirty="0" smtClean="0"/>
              <a:t>–</a:t>
            </a:r>
            <a:r>
              <a:rPr lang="en-US" sz="2400" dirty="0" smtClean="0"/>
              <a:t> Fifth Graders will enter the gate by the multi purpose room at 8:30.  Bell rings at 8:35 to enter playground.</a:t>
            </a:r>
          </a:p>
          <a:p>
            <a:pPr marL="457200" lvl="0" indent="-381000" rtl="0">
              <a:spcBef>
                <a:spcPts val="0"/>
              </a:spcBef>
              <a:buClr>
                <a:srgbClr val="000000"/>
              </a:buClr>
              <a:buSzPct val="100000"/>
              <a:buFont typeface="Arial"/>
              <a:buChar char="●"/>
            </a:pPr>
            <a:r>
              <a:rPr lang="en-US" sz="2400" dirty="0" smtClean="0"/>
              <a:t>Yard duty will open the gate by Adventure Club at 8:30.  If it is after that time and locked, use path by Adventure Club.  </a:t>
            </a:r>
            <a:endParaRPr lang="en" sz="2400" dirty="0"/>
          </a:p>
          <a:p>
            <a:pPr marL="457200" lvl="0" indent="-381000">
              <a:spcBef>
                <a:spcPts val="0"/>
              </a:spcBef>
              <a:buClr>
                <a:srgbClr val="000000"/>
              </a:buClr>
              <a:buSzPct val="100000"/>
              <a:buFont typeface="Arial"/>
              <a:buChar char="●"/>
            </a:pPr>
            <a:r>
              <a:rPr lang="en" sz="2400" dirty="0"/>
              <a:t>Front doors will be used for parents needing to check in at the </a:t>
            </a:r>
            <a:r>
              <a:rPr lang="en" sz="2400" dirty="0" smtClean="0"/>
              <a:t>office</a:t>
            </a:r>
            <a:r>
              <a:rPr lang="en-US" sz="2400" dirty="0"/>
              <a:t> </a:t>
            </a:r>
            <a:r>
              <a:rPr lang="en-US" sz="2400" dirty="0" smtClean="0"/>
              <a:t>or students arriving late. </a:t>
            </a:r>
            <a:endParaRPr lang="en" sz="2400"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05978"/>
            <a:ext cx="8229600" cy="857400"/>
          </a:xfrm>
          <a:prstGeom prst="rect">
            <a:avLst/>
          </a:prstGeom>
        </p:spPr>
        <p:txBody>
          <a:bodyPr lIns="91425" tIns="91425" rIns="91425" bIns="91425" anchor="b" anchorCtr="0">
            <a:normAutofit/>
          </a:bodyPr>
          <a:lstStyle/>
          <a:p>
            <a:pPr lvl="0" rtl="0">
              <a:spcBef>
                <a:spcPts val="0"/>
              </a:spcBef>
              <a:buNone/>
            </a:pPr>
            <a:endParaRPr/>
          </a:p>
        </p:txBody>
      </p:sp>
      <p:sp>
        <p:nvSpPr>
          <p:cNvPr id="49" name="Shape 49"/>
          <p:cNvSpPr txBox="1">
            <a:spLocks noGrp="1"/>
          </p:cNvSpPr>
          <p:nvPr>
            <p:ph type="body" idx="1"/>
          </p:nvPr>
        </p:nvSpPr>
        <p:spPr>
          <a:xfrm>
            <a:off x="457200" y="1200150"/>
            <a:ext cx="8229600" cy="3725699"/>
          </a:xfrm>
          <a:prstGeom prst="rect">
            <a:avLst/>
          </a:prstGeom>
        </p:spPr>
        <p:txBody>
          <a:bodyPr lIns="91425" tIns="91425" rIns="91425" bIns="91425" anchor="t" anchorCtr="0">
            <a:normAutofit/>
          </a:bodyPr>
          <a:lstStyle/>
          <a:p>
            <a:pPr lvl="0" rtl="0">
              <a:spcBef>
                <a:spcPts val="0"/>
              </a:spcBef>
              <a:buNone/>
            </a:pPr>
            <a:endParaRPr/>
          </a:p>
        </p:txBody>
      </p:sp>
      <p:pic>
        <p:nvPicPr>
          <p:cNvPr id="50" name="Shape 50"/>
          <p:cNvPicPr preferRelativeResize="0"/>
          <p:nvPr/>
        </p:nvPicPr>
        <p:blipFill>
          <a:blip r:embed="rId3">
            <a:alphaModFix/>
          </a:blip>
          <a:stretch>
            <a:fillRect/>
          </a:stretch>
        </p:blipFill>
        <p:spPr>
          <a:xfrm>
            <a:off x="0" y="0"/>
            <a:ext cx="9144000" cy="6896099"/>
          </a:xfrm>
          <a:prstGeom prst="rect">
            <a:avLst/>
          </a:prstGeom>
          <a:noFill/>
          <a:ln>
            <a:noFill/>
          </a:ln>
        </p:spPr>
      </p:pic>
      <p:sp>
        <p:nvSpPr>
          <p:cNvPr id="51" name="Shape 51"/>
          <p:cNvSpPr txBox="1"/>
          <p:nvPr/>
        </p:nvSpPr>
        <p:spPr>
          <a:xfrm>
            <a:off x="66100" y="409900"/>
            <a:ext cx="7470600" cy="653400"/>
          </a:xfrm>
          <a:prstGeom prst="rect">
            <a:avLst/>
          </a:prstGeom>
          <a:noFill/>
          <a:ln>
            <a:noFill/>
          </a:ln>
        </p:spPr>
        <p:txBody>
          <a:bodyPr lIns="91425" tIns="91425" rIns="91425" bIns="91425" anchor="t" anchorCtr="0">
            <a:normAutofit/>
          </a:bodyPr>
          <a:lstStyle/>
          <a:p>
            <a:pPr lvl="0" rtl="0">
              <a:spcBef>
                <a:spcPts val="0"/>
              </a:spcBef>
              <a:buNone/>
            </a:pPr>
            <a:r>
              <a:rPr lang="en" sz="3000"/>
              <a:t>Parking Lot</a:t>
            </a:r>
          </a:p>
        </p:txBody>
      </p:sp>
      <p:sp>
        <p:nvSpPr>
          <p:cNvPr id="52" name="Shape 52"/>
          <p:cNvSpPr txBox="1"/>
          <p:nvPr/>
        </p:nvSpPr>
        <p:spPr>
          <a:xfrm>
            <a:off x="119000" y="2234575"/>
            <a:ext cx="8766300" cy="3186599"/>
          </a:xfrm>
          <a:prstGeom prst="rect">
            <a:avLst/>
          </a:prstGeom>
          <a:noFill/>
          <a:ln>
            <a:noFill/>
          </a:ln>
        </p:spPr>
        <p:txBody>
          <a:bodyPr lIns="91425" tIns="91425" rIns="91425" bIns="91425" anchor="t" anchorCtr="0">
            <a:normAutofit/>
          </a:bodyPr>
          <a:lstStyle/>
          <a:p>
            <a:pPr marL="457200" lvl="0" indent="-381000" rtl="0">
              <a:spcBef>
                <a:spcPts val="0"/>
              </a:spcBef>
              <a:buClr>
                <a:srgbClr val="000000"/>
              </a:buClr>
              <a:buSzPct val="100000"/>
              <a:buFont typeface="Arial"/>
              <a:buChar char="●"/>
            </a:pPr>
            <a:r>
              <a:rPr lang="en" sz="2400" dirty="0">
                <a:solidFill>
                  <a:schemeClr val="dk1"/>
                </a:solidFill>
              </a:rPr>
              <a:t>Drive slowly</a:t>
            </a:r>
          </a:p>
          <a:p>
            <a:pPr marL="457200" lvl="0" indent="-381000" rtl="0">
              <a:spcBef>
                <a:spcPts val="0"/>
              </a:spcBef>
              <a:buClr>
                <a:srgbClr val="000000"/>
              </a:buClr>
              <a:buSzPct val="100000"/>
              <a:buFont typeface="Arial"/>
              <a:buChar char="●"/>
            </a:pPr>
            <a:r>
              <a:rPr lang="en" sz="2400" dirty="0"/>
              <a:t>Please pull all the way forward when coming in to drop off or pick </a:t>
            </a:r>
            <a:r>
              <a:rPr lang="en" sz="2400" dirty="0" smtClean="0"/>
              <a:t>up</a:t>
            </a:r>
            <a:endParaRPr lang="en" sz="2400" dirty="0"/>
          </a:p>
          <a:p>
            <a:pPr marL="457200" lvl="0" indent="-381000" rtl="0">
              <a:spcBef>
                <a:spcPts val="0"/>
              </a:spcBef>
              <a:buClr>
                <a:srgbClr val="000000"/>
              </a:buClr>
              <a:buSzPct val="100000"/>
              <a:buFont typeface="Arial"/>
              <a:buChar char="●"/>
            </a:pPr>
            <a:r>
              <a:rPr lang="en" sz="2400" dirty="0"/>
              <a:t>Do not leave car unattended</a:t>
            </a:r>
          </a:p>
          <a:p>
            <a:pPr lvl="0">
              <a:spcBef>
                <a:spcPts val="0"/>
              </a:spcBef>
              <a:buNone/>
            </a:pPr>
            <a:endParaRPr sz="2400"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05978"/>
            <a:ext cx="8229600" cy="857400"/>
          </a:xfrm>
          <a:prstGeom prst="rect">
            <a:avLst/>
          </a:prstGeom>
        </p:spPr>
        <p:txBody>
          <a:bodyPr lIns="91425" tIns="91425" rIns="91425" bIns="91425" anchor="b" anchorCtr="0">
            <a:normAutofit/>
          </a:bodyPr>
          <a:lstStyle/>
          <a:p>
            <a:pPr lvl="0" rtl="0">
              <a:spcBef>
                <a:spcPts val="0"/>
              </a:spcBef>
              <a:buNone/>
            </a:pPr>
            <a:endParaRPr/>
          </a:p>
        </p:txBody>
      </p:sp>
      <p:sp>
        <p:nvSpPr>
          <p:cNvPr id="31" name="Shape 31"/>
          <p:cNvSpPr txBox="1">
            <a:spLocks noGrp="1"/>
          </p:cNvSpPr>
          <p:nvPr>
            <p:ph type="body" idx="1"/>
          </p:nvPr>
        </p:nvSpPr>
        <p:spPr>
          <a:xfrm>
            <a:off x="457200" y="1200150"/>
            <a:ext cx="8229600" cy="3725699"/>
          </a:xfrm>
          <a:prstGeom prst="rect">
            <a:avLst/>
          </a:prstGeom>
        </p:spPr>
        <p:txBody>
          <a:bodyPr lIns="91425" tIns="91425" rIns="91425" bIns="91425" anchor="t" anchorCtr="0">
            <a:normAutofit/>
          </a:bodyPr>
          <a:lstStyle/>
          <a:p>
            <a:pPr lvl="0" rtl="0">
              <a:spcBef>
                <a:spcPts val="0"/>
              </a:spcBef>
              <a:buNone/>
            </a:pPr>
            <a:endParaRPr/>
          </a:p>
        </p:txBody>
      </p:sp>
      <p:pic>
        <p:nvPicPr>
          <p:cNvPr id="32" name="Shape 32"/>
          <p:cNvPicPr preferRelativeResize="0"/>
          <p:nvPr/>
        </p:nvPicPr>
        <p:blipFill>
          <a:blip r:embed="rId3">
            <a:alphaModFix/>
          </a:blip>
          <a:stretch>
            <a:fillRect/>
          </a:stretch>
        </p:blipFill>
        <p:spPr>
          <a:xfrm>
            <a:off x="0" y="0"/>
            <a:ext cx="9144000" cy="6896099"/>
          </a:xfrm>
          <a:prstGeom prst="rect">
            <a:avLst/>
          </a:prstGeom>
          <a:noFill/>
          <a:ln>
            <a:noFill/>
          </a:ln>
        </p:spPr>
      </p:pic>
      <p:sp>
        <p:nvSpPr>
          <p:cNvPr id="33" name="Shape 33"/>
          <p:cNvSpPr txBox="1"/>
          <p:nvPr/>
        </p:nvSpPr>
        <p:spPr>
          <a:xfrm>
            <a:off x="66100" y="409900"/>
            <a:ext cx="7470600" cy="653400"/>
          </a:xfrm>
          <a:prstGeom prst="rect">
            <a:avLst/>
          </a:prstGeom>
          <a:noFill/>
          <a:ln>
            <a:noFill/>
          </a:ln>
        </p:spPr>
        <p:txBody>
          <a:bodyPr lIns="91425" tIns="91425" rIns="91425" bIns="91425" anchor="t" anchorCtr="0">
            <a:normAutofit/>
          </a:bodyPr>
          <a:lstStyle/>
          <a:p>
            <a:pPr>
              <a:spcBef>
                <a:spcPts val="0"/>
              </a:spcBef>
              <a:buNone/>
            </a:pPr>
            <a:r>
              <a:rPr lang="en-US" sz="3000" dirty="0" smtClean="0"/>
              <a:t>PTC President  - </a:t>
            </a:r>
            <a:r>
              <a:rPr lang="en-US" sz="3000" dirty="0" err="1" smtClean="0"/>
              <a:t>Myndi</a:t>
            </a:r>
            <a:r>
              <a:rPr lang="en-US" sz="3000" dirty="0" smtClean="0"/>
              <a:t> White</a:t>
            </a:r>
            <a:endParaRPr lang="en" sz="3000" dirty="0"/>
          </a:p>
        </p:txBody>
      </p:sp>
      <p:sp>
        <p:nvSpPr>
          <p:cNvPr id="34" name="Shape 34"/>
          <p:cNvSpPr txBox="1"/>
          <p:nvPr/>
        </p:nvSpPr>
        <p:spPr>
          <a:xfrm>
            <a:off x="185125" y="2274250"/>
            <a:ext cx="8607899" cy="4204800"/>
          </a:xfrm>
          <a:prstGeom prst="rect">
            <a:avLst/>
          </a:prstGeom>
          <a:noFill/>
          <a:ln>
            <a:noFill/>
          </a:ln>
        </p:spPr>
        <p:txBody>
          <a:bodyPr lIns="91425" tIns="91425" rIns="91425" bIns="91425" anchor="t" anchorCtr="0">
            <a:normAutofit/>
          </a:bodyPr>
          <a:lstStyle/>
          <a:p>
            <a:pPr lvl="0" rtl="0">
              <a:lnSpc>
                <a:spcPct val="115000"/>
              </a:lnSpc>
              <a:spcBef>
                <a:spcPts val="1800"/>
              </a:spcBef>
              <a:buNone/>
            </a:pPr>
            <a:endParaRPr dirty="0"/>
          </a:p>
        </p:txBody>
      </p:sp>
    </p:spTree>
    <p:extLst>
      <p:ext uri="{BB962C8B-B14F-4D97-AF65-F5344CB8AC3E}">
        <p14:creationId xmlns:p14="http://schemas.microsoft.com/office/powerpoint/2010/main" val="95187525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437575" y="1142675"/>
            <a:ext cx="8070899" cy="2172299"/>
          </a:xfrm>
          <a:prstGeom prst="rect">
            <a:avLst/>
          </a:prstGeom>
        </p:spPr>
        <p:txBody>
          <a:bodyPr lIns="91425" tIns="91425" rIns="91425" bIns="91425" anchor="b" anchorCtr="0">
            <a:normAutofit fontScale="90000"/>
          </a:bodyPr>
          <a:lstStyle/>
          <a:p>
            <a:pPr rtl="0">
              <a:spcBef>
                <a:spcPts val="0"/>
              </a:spcBef>
              <a:buNone/>
            </a:pPr>
            <a:endParaRPr>
              <a:solidFill>
                <a:srgbClr val="674EA7"/>
              </a:solidFill>
            </a:endParaRPr>
          </a:p>
          <a:p>
            <a:pPr rtl="0">
              <a:spcBef>
                <a:spcPts val="0"/>
              </a:spcBef>
              <a:buNone/>
            </a:pPr>
            <a:r>
              <a:rPr lang="en" sz="3000">
                <a:solidFill>
                  <a:srgbClr val="000000"/>
                </a:solidFill>
              </a:rPr>
              <a:t>Understanding California </a:t>
            </a:r>
            <a:r>
              <a:rPr lang="en" sz="3000"/>
              <a:t>English Language Arts &amp; Math </a:t>
            </a:r>
            <a:r>
              <a:rPr lang="en" sz="3000">
                <a:solidFill>
                  <a:srgbClr val="000000"/>
                </a:solidFill>
              </a:rPr>
              <a:t>Standards And How </a:t>
            </a:r>
          </a:p>
          <a:p>
            <a:pPr rtl="0">
              <a:spcBef>
                <a:spcPts val="0"/>
              </a:spcBef>
              <a:buNone/>
            </a:pPr>
            <a:r>
              <a:rPr lang="en" sz="3000">
                <a:solidFill>
                  <a:srgbClr val="000000"/>
                </a:solidFill>
              </a:rPr>
              <a:t>Student Performance Is Reported</a:t>
            </a:r>
          </a:p>
        </p:txBody>
      </p:sp>
      <p:pic>
        <p:nvPicPr>
          <p:cNvPr id="58" name="Shape 58"/>
          <p:cNvPicPr preferRelativeResize="0"/>
          <p:nvPr/>
        </p:nvPicPr>
        <p:blipFill>
          <a:blip r:embed="rId3">
            <a:alphaModFix/>
          </a:blip>
          <a:stretch>
            <a:fillRect/>
          </a:stretch>
        </p:blipFill>
        <p:spPr>
          <a:xfrm>
            <a:off x="3313575" y="3605475"/>
            <a:ext cx="1708023" cy="1137968"/>
          </a:xfrm>
          <a:prstGeom prst="rect">
            <a:avLst/>
          </a:prstGeom>
          <a:noFill/>
          <a:ln>
            <a:noFill/>
          </a:ln>
        </p:spPr>
      </p:pic>
      <p:pic>
        <p:nvPicPr>
          <p:cNvPr id="59" name="Shape 59"/>
          <p:cNvPicPr preferRelativeResize="0"/>
          <p:nvPr/>
        </p:nvPicPr>
        <p:blipFill>
          <a:blip r:embed="rId4">
            <a:alphaModFix/>
          </a:blip>
          <a:stretch>
            <a:fillRect/>
          </a:stretch>
        </p:blipFill>
        <p:spPr>
          <a:xfrm>
            <a:off x="3313575" y="268175"/>
            <a:ext cx="1708024" cy="874500"/>
          </a:xfrm>
          <a:prstGeom prst="rect">
            <a:avLst/>
          </a:prstGeom>
          <a:noFill/>
          <a:ln>
            <a:noFill/>
          </a:ln>
        </p:spPr>
      </p:pic>
      <p:sp>
        <p:nvSpPr>
          <p:cNvPr id="60" name="Shape 60"/>
          <p:cNvSpPr txBox="1"/>
          <p:nvPr/>
        </p:nvSpPr>
        <p:spPr>
          <a:xfrm>
            <a:off x="6420450" y="4286250"/>
            <a:ext cx="3657600" cy="457200"/>
          </a:xfrm>
          <a:prstGeom prst="rect">
            <a:avLst/>
          </a:prstGeom>
          <a:noFill/>
          <a:ln>
            <a:noFill/>
          </a:ln>
        </p:spPr>
        <p:txBody>
          <a:bodyPr lIns="91425" tIns="91425" rIns="91425" bIns="91425" anchor="t" anchorCtr="0">
            <a:normAutofit/>
          </a:bodyPr>
          <a:lstStyle/>
          <a:p>
            <a:pPr>
              <a:spcBef>
                <a:spcPts val="0"/>
              </a:spcBef>
              <a:buNone/>
            </a:pPr>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Big Ideas Tonight</a:t>
            </a:r>
            <a:endParaRPr lang="en-US" dirty="0"/>
          </a:p>
        </p:txBody>
      </p:sp>
      <p:sp>
        <p:nvSpPr>
          <p:cNvPr id="3" name="Text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34849859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303600" y="346150"/>
            <a:ext cx="8536799" cy="1159799"/>
          </a:xfrm>
          <a:prstGeom prst="rect">
            <a:avLst/>
          </a:prstGeom>
        </p:spPr>
        <p:txBody>
          <a:bodyPr lIns="91425" tIns="91425" rIns="91425" bIns="91425" anchor="b" anchorCtr="0">
            <a:normAutofit/>
          </a:bodyPr>
          <a:lstStyle/>
          <a:p>
            <a:pPr rtl="0">
              <a:spcBef>
                <a:spcPts val="0"/>
              </a:spcBef>
              <a:buNone/>
            </a:pPr>
            <a:r>
              <a:rPr lang="en" sz="3000">
                <a:solidFill>
                  <a:srgbClr val="000000"/>
                </a:solidFill>
              </a:rPr>
              <a:t>What areas do we measure in </a:t>
            </a:r>
          </a:p>
          <a:p>
            <a:pPr>
              <a:spcBef>
                <a:spcPts val="0"/>
              </a:spcBef>
              <a:buNone/>
            </a:pPr>
            <a:r>
              <a:rPr lang="en" sz="3000">
                <a:solidFill>
                  <a:srgbClr val="000000"/>
                </a:solidFill>
              </a:rPr>
              <a:t>English Language Arts and Math*? </a:t>
            </a:r>
          </a:p>
        </p:txBody>
      </p:sp>
      <p:graphicFrame>
        <p:nvGraphicFramePr>
          <p:cNvPr id="66" name="Shape 66"/>
          <p:cNvGraphicFramePr/>
          <p:nvPr/>
        </p:nvGraphicFramePr>
        <p:xfrm>
          <a:off x="687875" y="2007775"/>
          <a:ext cx="3319350" cy="2261940"/>
        </p:xfrm>
        <a:graphic>
          <a:graphicData uri="http://schemas.openxmlformats.org/drawingml/2006/table">
            <a:tbl>
              <a:tblPr>
                <a:noFill/>
                <a:tableStyleId>{875531A9-1155-4613-9B6D-BA11BACF332A}</a:tableStyleId>
              </a:tblPr>
              <a:tblGrid>
                <a:gridCol w="3319350"/>
              </a:tblGrid>
              <a:tr h="401000">
                <a:tc>
                  <a:txBody>
                    <a:bodyPr/>
                    <a:lstStyle/>
                    <a:p>
                      <a:pPr algn="ctr">
                        <a:spcBef>
                          <a:spcPts val="0"/>
                        </a:spcBef>
                        <a:buNone/>
                      </a:pPr>
                      <a:r>
                        <a:rPr lang="en" b="1"/>
                        <a:t>Mathematics Domains</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347225">
                <a:tc>
                  <a:txBody>
                    <a:bodyPr/>
                    <a:lstStyle/>
                    <a:p>
                      <a:pPr>
                        <a:spcBef>
                          <a:spcPts val="0"/>
                        </a:spcBef>
                        <a:buNone/>
                      </a:pPr>
                      <a:r>
                        <a:rPr lang="en" sz="1200"/>
                        <a:t>Operations and Algebraic Thinking</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362600">
                <a:tc>
                  <a:txBody>
                    <a:bodyPr/>
                    <a:lstStyle/>
                    <a:p>
                      <a:pPr>
                        <a:spcBef>
                          <a:spcPts val="0"/>
                        </a:spcBef>
                        <a:buNone/>
                      </a:pPr>
                      <a:r>
                        <a:rPr lang="en" sz="1200"/>
                        <a:t>Number and Operations in Base Ten</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384175">
                <a:tc>
                  <a:txBody>
                    <a:bodyPr/>
                    <a:lstStyle/>
                    <a:p>
                      <a:pPr>
                        <a:spcBef>
                          <a:spcPts val="0"/>
                        </a:spcBef>
                        <a:buNone/>
                      </a:pPr>
                      <a:r>
                        <a:rPr lang="en" sz="1200"/>
                        <a:t>Numbers and Operations with Fractions</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379575">
                <a:tc>
                  <a:txBody>
                    <a:bodyPr/>
                    <a:lstStyle/>
                    <a:p>
                      <a:pPr>
                        <a:spcBef>
                          <a:spcPts val="0"/>
                        </a:spcBef>
                        <a:buNone/>
                      </a:pPr>
                      <a:r>
                        <a:rPr lang="en" sz="1200"/>
                        <a:t>Measurement and Data</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325525">
                <a:tc>
                  <a:txBody>
                    <a:bodyPr/>
                    <a:lstStyle/>
                    <a:p>
                      <a:pPr>
                        <a:spcBef>
                          <a:spcPts val="0"/>
                        </a:spcBef>
                        <a:buNone/>
                      </a:pPr>
                      <a:r>
                        <a:rPr lang="en" sz="1200"/>
                        <a:t>Geometry</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bl>
          </a:graphicData>
        </a:graphic>
      </p:graphicFrame>
      <p:graphicFrame>
        <p:nvGraphicFramePr>
          <p:cNvPr id="67" name="Shape 67"/>
          <p:cNvGraphicFramePr/>
          <p:nvPr/>
        </p:nvGraphicFramePr>
        <p:xfrm>
          <a:off x="5129900" y="2007775"/>
          <a:ext cx="3319350" cy="2627670"/>
        </p:xfrm>
        <a:graphic>
          <a:graphicData uri="http://schemas.openxmlformats.org/drawingml/2006/table">
            <a:tbl>
              <a:tblPr>
                <a:noFill/>
                <a:tableStyleId>{428E5984-A352-477E-9466-AF95297661D0}</a:tableStyleId>
              </a:tblPr>
              <a:tblGrid>
                <a:gridCol w="3319350"/>
              </a:tblGrid>
              <a:tr h="401000">
                <a:tc>
                  <a:txBody>
                    <a:bodyPr/>
                    <a:lstStyle/>
                    <a:p>
                      <a:pPr lvl="0" algn="ctr" rtl="0">
                        <a:spcBef>
                          <a:spcPts val="0"/>
                        </a:spcBef>
                        <a:buNone/>
                      </a:pPr>
                      <a:r>
                        <a:rPr lang="en" b="1"/>
                        <a:t>English Language Arts Domains</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347225">
                <a:tc>
                  <a:txBody>
                    <a:bodyPr/>
                    <a:lstStyle/>
                    <a:p>
                      <a:pPr lvl="0" rtl="0">
                        <a:spcBef>
                          <a:spcPts val="0"/>
                        </a:spcBef>
                        <a:buNone/>
                      </a:pPr>
                      <a:r>
                        <a:rPr lang="en" sz="1200">
                          <a:solidFill>
                            <a:srgbClr val="FF0000"/>
                          </a:solidFill>
                        </a:rPr>
                        <a:t>Reading for Literature</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362600">
                <a:tc>
                  <a:txBody>
                    <a:bodyPr/>
                    <a:lstStyle/>
                    <a:p>
                      <a:pPr lvl="0" rtl="0">
                        <a:spcBef>
                          <a:spcPts val="0"/>
                        </a:spcBef>
                        <a:buNone/>
                      </a:pPr>
                      <a:r>
                        <a:rPr lang="en" sz="1200"/>
                        <a:t>Reading for Informational Text</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384175">
                <a:tc>
                  <a:txBody>
                    <a:bodyPr/>
                    <a:lstStyle/>
                    <a:p>
                      <a:pPr lvl="0" rtl="0">
                        <a:spcBef>
                          <a:spcPts val="0"/>
                        </a:spcBef>
                        <a:buNone/>
                      </a:pPr>
                      <a:r>
                        <a:rPr lang="en" sz="1200"/>
                        <a:t>Reading for Foundational Skills</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379575">
                <a:tc>
                  <a:txBody>
                    <a:bodyPr/>
                    <a:lstStyle/>
                    <a:p>
                      <a:pPr lvl="0" rtl="0">
                        <a:spcBef>
                          <a:spcPts val="0"/>
                        </a:spcBef>
                        <a:buNone/>
                      </a:pPr>
                      <a:r>
                        <a:rPr lang="en" sz="1200"/>
                        <a:t>Writing</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325525">
                <a:tc>
                  <a:txBody>
                    <a:bodyPr/>
                    <a:lstStyle/>
                    <a:p>
                      <a:pPr lvl="0" rtl="0">
                        <a:spcBef>
                          <a:spcPts val="0"/>
                        </a:spcBef>
                        <a:buNone/>
                      </a:pPr>
                      <a:r>
                        <a:rPr lang="en" sz="1200"/>
                        <a:t>Speaking and Listening</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325525">
                <a:tc>
                  <a:txBody>
                    <a:bodyPr/>
                    <a:lstStyle/>
                    <a:p>
                      <a:pPr rtl="0">
                        <a:spcBef>
                          <a:spcPts val="0"/>
                        </a:spcBef>
                        <a:buNone/>
                      </a:pPr>
                      <a:r>
                        <a:rPr lang="en" sz="1200"/>
                        <a:t>Language</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bl>
          </a:graphicData>
        </a:graphic>
      </p:graphicFrame>
      <p:sp>
        <p:nvSpPr>
          <p:cNvPr id="68" name="Shape 68"/>
          <p:cNvSpPr txBox="1"/>
          <p:nvPr/>
        </p:nvSpPr>
        <p:spPr>
          <a:xfrm>
            <a:off x="633050" y="4578400"/>
            <a:ext cx="3429000" cy="342899"/>
          </a:xfrm>
          <a:prstGeom prst="rect">
            <a:avLst/>
          </a:prstGeom>
          <a:noFill/>
          <a:ln>
            <a:noFill/>
          </a:ln>
        </p:spPr>
        <p:txBody>
          <a:bodyPr lIns="91425" tIns="91425" rIns="91425" bIns="91425" anchor="t" anchorCtr="0">
            <a:normAutofit fontScale="92500" lnSpcReduction="20000"/>
          </a:bodyPr>
          <a:lstStyle/>
          <a:p>
            <a:pPr>
              <a:spcBef>
                <a:spcPts val="0"/>
              </a:spcBef>
              <a:buNone/>
            </a:pPr>
            <a:r>
              <a:rPr lang="en" i="1"/>
              <a:t>*Third Grade Example</a:t>
            </a:r>
          </a:p>
        </p:txBody>
      </p:sp>
      <p:sp>
        <p:nvSpPr>
          <p:cNvPr id="69" name="Shape 69"/>
          <p:cNvSpPr txBox="1"/>
          <p:nvPr/>
        </p:nvSpPr>
        <p:spPr>
          <a:xfrm>
            <a:off x="1694875" y="1760437"/>
            <a:ext cx="867899" cy="457200"/>
          </a:xfrm>
          <a:prstGeom prst="rect">
            <a:avLst/>
          </a:prstGeom>
          <a:noFill/>
          <a:ln>
            <a:noFill/>
          </a:ln>
        </p:spPr>
        <p:txBody>
          <a:bodyPr lIns="91425" tIns="91425" rIns="91425" bIns="91425" anchor="t" anchorCtr="0">
            <a:normAutofit/>
          </a:bodyPr>
          <a:lstStyle/>
          <a:p>
            <a:pPr>
              <a:spcBef>
                <a:spcPts val="0"/>
              </a:spcBef>
              <a:buNone/>
            </a:pPr>
            <a:endParaRPr b="1"/>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a:off x="222612" y="76200"/>
            <a:ext cx="8698774" cy="499109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2614</Words>
  <Application>Microsoft Macintosh PowerPoint</Application>
  <PresentationFormat>On-screen Show (16:9)</PresentationFormat>
  <Paragraphs>233</Paragraphs>
  <Slides>27</Slides>
  <Notes>25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simple-light</vt:lpstr>
      <vt:lpstr>PowerPoint Presentation</vt:lpstr>
      <vt:lpstr>PowerPoint Presentation</vt:lpstr>
      <vt:lpstr>PowerPoint Presentation</vt:lpstr>
      <vt:lpstr>PowerPoint Presentation</vt:lpstr>
      <vt:lpstr>PowerPoint Presentation</vt:lpstr>
      <vt:lpstr> Understanding California English Language Arts &amp; Math Standards And How  Student Performance Is Reported</vt:lpstr>
      <vt:lpstr>Three Big Ideas Tonight</vt:lpstr>
      <vt:lpstr>What areas do we measure in  English Language Arts and Math*? </vt:lpstr>
      <vt:lpstr>PowerPoint Presentation</vt:lpstr>
      <vt:lpstr>Key Ideas and Details – Trimester 1</vt:lpstr>
      <vt:lpstr>Craft and Structure – Trimester Two</vt:lpstr>
      <vt:lpstr>Integration of Ideas and Knowledge – Trimester Three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the Big Ideas?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Rachael Peck</cp:lastModifiedBy>
  <cp:revision>18</cp:revision>
  <cp:lastPrinted>2014-08-26T23:26:20Z</cp:lastPrinted>
  <dcterms:modified xsi:type="dcterms:W3CDTF">2014-08-27T00:36:10Z</dcterms:modified>
</cp:coreProperties>
</file>