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7" r:id="rId1"/>
  </p:sldMasterIdLst>
  <p:sldIdLst>
    <p:sldId id="256" r:id="rId2"/>
    <p:sldId id="258" r:id="rId3"/>
    <p:sldId id="264" r:id="rId4"/>
    <p:sldId id="260" r:id="rId5"/>
    <p:sldId id="267" r:id="rId6"/>
    <p:sldId id="269" r:id="rId7"/>
    <p:sldId id="262" r:id="rId8"/>
    <p:sldId id="266" r:id="rId9"/>
    <p:sldId id="263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66" autoAdjust="0"/>
    <p:restoredTop sz="94632" autoAdjust="0"/>
  </p:normalViewPr>
  <p:slideViewPr>
    <p:cSldViewPr snapToGrid="0" snapToObjects="1">
      <p:cViewPr>
        <p:scale>
          <a:sx n="103" d="100"/>
          <a:sy n="103" d="100"/>
        </p:scale>
        <p:origin x="-1096" y="6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364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interSettings" Target="printerSettings/printerSettings1.bin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010400" y="2052960"/>
            <a:ext cx="1981200" cy="1828800"/>
          </a:xfrm>
        </p:spPr>
        <p:txBody>
          <a:bodyPr anchor="ctr">
            <a:normAutofit/>
          </a:bodyPr>
          <a:lstStyle>
            <a:lvl1pPr marL="0" indent="0" algn="l">
              <a:buNone/>
              <a:defRPr sz="19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9EB5ECD5-515E-4817-8A06-1D2ED2C83850}" type="datetime4">
              <a:rPr lang="en-US" smtClean="0"/>
              <a:pPr/>
              <a:t>August 23, 2016</a:t>
            </a:fld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1D72EBF8-7CF5-44B7-B2BF-E22DE4D0703D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457200" y="2052960"/>
            <a:ext cx="6324600" cy="1828800"/>
          </a:xfrm>
        </p:spPr>
        <p:txBody>
          <a:bodyPr/>
          <a:lstStyle>
            <a:lvl1pPr algn="r">
              <a:defRPr sz="4200" spc="15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5B59F4-DDCB-41FF-83F5-A48440F36FA7}" type="datetime4">
              <a:rPr lang="en-US" smtClean="0"/>
              <a:pPr/>
              <a:t>August 23, 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2EBF8-7CF5-44B7-B2BF-E22DE4D0703D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Freeform 6"/>
          <p:cNvSpPr/>
          <p:nvPr userDrawn="1"/>
        </p:nvSpPr>
        <p:spPr>
          <a:xfrm>
            <a:off x="0" y="5457825"/>
            <a:ext cx="7239000" cy="140017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1"/>
              </a:gs>
              <a:gs pos="52000">
                <a:schemeClr val="accent1">
                  <a:lumMod val="40000"/>
                  <a:lumOff val="60000"/>
                </a:schemeClr>
              </a:gs>
              <a:gs pos="66000">
                <a:schemeClr val="accent1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Freeform 7"/>
          <p:cNvSpPr/>
          <p:nvPr userDrawn="1"/>
        </p:nvSpPr>
        <p:spPr>
          <a:xfrm>
            <a:off x="1807389" y="6148043"/>
            <a:ext cx="7338991" cy="711996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3"/>
              </a:gs>
              <a:gs pos="40000">
                <a:schemeClr val="accent3">
                  <a:lumMod val="40000"/>
                  <a:lumOff val="60000"/>
                </a:schemeClr>
              </a:gs>
              <a:gs pos="48000">
                <a:schemeClr val="accent3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Freeform 8"/>
          <p:cNvSpPr/>
          <p:nvPr userDrawn="1"/>
        </p:nvSpPr>
        <p:spPr>
          <a:xfrm>
            <a:off x="-196" y="5412337"/>
            <a:ext cx="7605568" cy="927910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Freeform 9"/>
          <p:cNvSpPr/>
          <p:nvPr userDrawn="1"/>
        </p:nvSpPr>
        <p:spPr>
          <a:xfrm>
            <a:off x="1680725" y="6116507"/>
            <a:ext cx="7465656" cy="741493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52400" y="147319"/>
            <a:ext cx="6705600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010400" y="147319"/>
            <a:ext cx="1956046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62800" y="274638"/>
            <a:ext cx="1676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056348-D703-428C-A1C4-7D6796EF5F41}" type="datetime4">
              <a:rPr lang="en-US" smtClean="0"/>
              <a:pPr/>
              <a:t>August 23, 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1D72EBF8-7CF5-44B7-B2BF-E22DE4D0703D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Freeform 8"/>
          <p:cNvSpPr/>
          <p:nvPr userDrawn="1"/>
        </p:nvSpPr>
        <p:spPr>
          <a:xfrm>
            <a:off x="0" y="5457825"/>
            <a:ext cx="7239000" cy="140017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1"/>
              </a:gs>
              <a:gs pos="52000">
                <a:schemeClr val="accent1">
                  <a:lumMod val="40000"/>
                  <a:lumOff val="60000"/>
                </a:schemeClr>
              </a:gs>
              <a:gs pos="66000">
                <a:schemeClr val="accent1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Freeform 9"/>
          <p:cNvSpPr/>
          <p:nvPr userDrawn="1"/>
        </p:nvSpPr>
        <p:spPr>
          <a:xfrm>
            <a:off x="1807389" y="6148043"/>
            <a:ext cx="7338991" cy="711996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3"/>
              </a:gs>
              <a:gs pos="40000">
                <a:schemeClr val="accent3">
                  <a:lumMod val="40000"/>
                  <a:lumOff val="60000"/>
                </a:schemeClr>
              </a:gs>
              <a:gs pos="48000">
                <a:schemeClr val="accent3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Freeform 10"/>
          <p:cNvSpPr/>
          <p:nvPr userDrawn="1"/>
        </p:nvSpPr>
        <p:spPr>
          <a:xfrm>
            <a:off x="-196" y="5412337"/>
            <a:ext cx="7605568" cy="927910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Freeform 11"/>
          <p:cNvSpPr/>
          <p:nvPr userDrawn="1"/>
        </p:nvSpPr>
        <p:spPr>
          <a:xfrm>
            <a:off x="1680725" y="6116507"/>
            <a:ext cx="7465656" cy="741493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2D1919-1B5F-4141-B613-3E5C6008A186}" type="datetime4">
              <a:rPr lang="en-US" smtClean="0"/>
              <a:pPr/>
              <a:t>August 23, 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2EBF8-7CF5-44B7-B2BF-E22DE4D0703D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62799" y="2892277"/>
            <a:ext cx="1600201" cy="1645920"/>
          </a:xfrm>
        </p:spPr>
        <p:txBody>
          <a:bodyPr anchor="ctr"/>
          <a:lstStyle>
            <a:lvl1pPr marL="0" indent="0">
              <a:buNone/>
              <a:defRPr sz="2000">
                <a:solidFill>
                  <a:schemeClr val="bg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AD22427-B1DD-49E6-9F05-DE0F1467D7DC}" type="datetime4">
              <a:rPr lang="en-US" smtClean="0"/>
              <a:pPr/>
              <a:t>August 23, 2016</a:t>
            </a:fld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1D72EBF8-7CF5-44B7-B2BF-E22DE4D0703D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381000" y="2892277"/>
            <a:ext cx="6324600" cy="1645920"/>
          </a:xfrm>
        </p:spPr>
        <p:txBody>
          <a:bodyPr/>
          <a:lstStyle>
            <a:lvl1pPr algn="r">
              <a:defRPr sz="4200" spc="15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19072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2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CCA7B5-8BC9-491C-A887-7C3E7ED947D8}" type="datetime4">
              <a:rPr lang="en-US" smtClean="0"/>
              <a:pPr/>
              <a:t>August 23, 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2EBF8-7CF5-44B7-B2BF-E22DE4D0703D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22438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399"/>
            <a:ext cx="4040188" cy="3687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399"/>
            <a:ext cx="4041775" cy="3687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A18ED0-40F2-434C-A848-B92581875164}" type="datetime4">
              <a:rPr lang="en-US" smtClean="0"/>
              <a:pPr/>
              <a:t>August 23, 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2EBF8-7CF5-44B7-B2BF-E22DE4D0703D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55437F-F4F9-44A9-B4D3-9191CA04E889}" type="datetime4">
              <a:rPr lang="en-US" smtClean="0"/>
              <a:pPr/>
              <a:t>August 23, 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2EBF8-7CF5-44B7-B2BF-E22DE4D0703D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52400" y="150919"/>
            <a:ext cx="8831802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A24E59-01D0-4537-B876-7E5EC75B028D}" type="datetime4">
              <a:rPr lang="en-US" smtClean="0"/>
              <a:pPr/>
              <a:t>August 23, 2016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2EBF8-7CF5-44B7-B2BF-E22DE4D0703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010400" y="150876"/>
            <a:ext cx="1981200" cy="655624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ectangle 8"/>
          <p:cNvSpPr/>
          <p:nvPr/>
        </p:nvSpPr>
        <p:spPr>
          <a:xfrm>
            <a:off x="152400" y="152400"/>
            <a:ext cx="6705600" cy="65532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304800"/>
            <a:ext cx="5867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59752" y="2130552"/>
            <a:ext cx="1673352" cy="2816352"/>
          </a:xfrm>
        </p:spPr>
        <p:txBody>
          <a:bodyPr tIns="0"/>
          <a:lstStyle>
            <a:lvl1pPr marL="0" indent="0"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5A2E49-18A1-40BC-BA5D-5A2EC8FDDF15}" type="datetime4">
              <a:rPr lang="en-US" smtClean="0"/>
              <a:pPr/>
              <a:t>August 23, 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noFill/>
          </a:ln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1D72EBF8-7CF5-44B7-B2BF-E22DE4D0703D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7159752" y="457200"/>
            <a:ext cx="1675660" cy="1673352"/>
          </a:xfrm>
        </p:spPr>
        <p:txBody>
          <a:bodyPr anchor="b"/>
          <a:lstStyle>
            <a:lvl1pPr algn="l">
              <a:defRPr sz="2000" spc="15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ectangle 8"/>
          <p:cNvSpPr/>
          <p:nvPr/>
        </p:nvSpPr>
        <p:spPr>
          <a:xfrm>
            <a:off x="7010400" y="150876"/>
            <a:ext cx="1981200" cy="655624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400" y="152400"/>
            <a:ext cx="6705600" cy="6553200"/>
          </a:xfrm>
        </p:spPr>
        <p:txBody>
          <a:bodyPr anchor="ctr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62800" y="2133600"/>
            <a:ext cx="1676400" cy="2971800"/>
          </a:xfrm>
        </p:spPr>
        <p:txBody>
          <a:bodyPr tIns="0"/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83DA4-3B24-449B-95CA-514EB7E30A99}" type="datetime4">
              <a:rPr lang="en-US" smtClean="0"/>
              <a:pPr/>
              <a:t>August 23, 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2EBF8-7CF5-44B7-B2BF-E22DE4D0703D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7162800" y="460248"/>
            <a:ext cx="1676400" cy="1673352"/>
          </a:xfrm>
        </p:spPr>
        <p:txBody>
          <a:bodyPr anchor="b"/>
          <a:lstStyle>
            <a:lvl1pPr algn="l">
              <a:defRPr sz="2000" spc="150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52400" y="1634971"/>
            <a:ext cx="8831802" cy="5045476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2399" y="152400"/>
            <a:ext cx="8814047" cy="1346447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1000" y="355847"/>
            <a:ext cx="8381260" cy="105439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0999" y="1719071"/>
            <a:ext cx="8407893" cy="4407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70888" y="6356350"/>
            <a:ext cx="21336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fld id="{942120D2-3948-4F8F-BE5D-E7E7D97880B2}" type="datetime4">
              <a:rPr lang="en-US" smtClean="0"/>
              <a:pPr/>
              <a:t>August 23, 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48000" y="6356350"/>
            <a:ext cx="33528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34680" y="6355080"/>
            <a:ext cx="582966" cy="274320"/>
          </a:xfrm>
          <a:prstGeom prst="rect">
            <a:avLst/>
          </a:prstGeom>
          <a:ln w="19050">
            <a:noFill/>
          </a:ln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fld id="{1D72EBF8-7CF5-44B7-B2BF-E22DE4D0703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8" r:id="rId1"/>
    <p:sldLayoutId id="2147483739" r:id="rId2"/>
    <p:sldLayoutId id="2147483740" r:id="rId3"/>
    <p:sldLayoutId id="2147483741" r:id="rId4"/>
    <p:sldLayoutId id="2147483742" r:id="rId5"/>
    <p:sldLayoutId id="2147483743" r:id="rId6"/>
    <p:sldLayoutId id="2147483744" r:id="rId7"/>
    <p:sldLayoutId id="2147483745" r:id="rId8"/>
    <p:sldLayoutId id="2147483746" r:id="rId9"/>
    <p:sldLayoutId id="2147483747" r:id="rId10"/>
    <p:sldLayoutId id="2147483748" r:id="rId11"/>
  </p:sldLayoutIdLst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3200" kern="1200" cap="all" spc="200" baseline="0">
          <a:ln>
            <a:noFill/>
          </a:ln>
          <a:solidFill>
            <a:schemeClr val="bg1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28600" algn="l" defTabSz="914400" rtl="0" eaLnBrk="1" latinLnBrk="0" hangingPunct="1">
        <a:spcBef>
          <a:spcPct val="20000"/>
        </a:spcBef>
        <a:buClr>
          <a:schemeClr val="accent1"/>
        </a:buClr>
        <a:buFont typeface="Wingdings 2" pitchFamily="18" charset="2"/>
        <a:buChar char=""/>
        <a:defRPr sz="2000" kern="1200" spc="150" baseline="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800" kern="1200" spc="100" baseline="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600" kern="1200" spc="100" baseline="0">
          <a:solidFill>
            <a:schemeClr val="tx2"/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buClr>
          <a:schemeClr val="accent4"/>
        </a:buClr>
        <a:buFont typeface="Wingdings" pitchFamily="2" charset="2"/>
        <a:buChar char="§"/>
        <a:defRPr sz="1400" kern="1200">
          <a:solidFill>
            <a:schemeClr val="tx2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spcBef>
          <a:spcPct val="20000"/>
        </a:spcBef>
        <a:buClr>
          <a:schemeClr val="accent6"/>
        </a:buClr>
        <a:buFont typeface="Wingdings" pitchFamily="2" charset="2"/>
        <a:buChar char="§"/>
        <a:defRPr sz="1300" kern="1200" spc="100" baseline="0">
          <a:solidFill>
            <a:schemeClr val="tx2"/>
          </a:solidFill>
          <a:latin typeface="+mn-lt"/>
          <a:ea typeface="+mn-ea"/>
          <a:cs typeface="+mn-cs"/>
        </a:defRPr>
      </a:lvl5pPr>
      <a:lvl6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182880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5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>
          <a:xfrm>
            <a:off x="722313" y="1765509"/>
            <a:ext cx="7772400" cy="1500187"/>
          </a:xfrm>
        </p:spPr>
        <p:txBody>
          <a:bodyPr>
            <a:normAutofit/>
          </a:bodyPr>
          <a:lstStyle/>
          <a:p>
            <a:pPr algn="ctr"/>
            <a:r>
              <a:rPr lang="en-US" sz="4400" dirty="0" smtClean="0"/>
              <a:t>Chilton Middle School</a:t>
            </a:r>
            <a:endParaRPr lang="en-US" sz="4400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400" dirty="0" smtClean="0"/>
              <a:t>Physical Education</a:t>
            </a: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40012216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719071"/>
            <a:ext cx="8407892" cy="4407408"/>
          </a:xfrm>
        </p:spPr>
        <p:txBody>
          <a:bodyPr>
            <a:normAutofit/>
          </a:bodyPr>
          <a:lstStyle/>
          <a:p>
            <a:r>
              <a:rPr lang="en-US" dirty="0" smtClean="0"/>
              <a:t>Grey Shirt &amp; Navy Shorts</a:t>
            </a:r>
            <a:r>
              <a:rPr lang="en-US" dirty="0"/>
              <a:t> </a:t>
            </a:r>
            <a:r>
              <a:rPr lang="en-US" dirty="0" smtClean="0"/>
              <a:t>(Chilton PE uniform)</a:t>
            </a:r>
          </a:p>
          <a:p>
            <a:endParaRPr lang="en-US" dirty="0" smtClean="0"/>
          </a:p>
          <a:p>
            <a:r>
              <a:rPr lang="en-US" dirty="0" smtClean="0"/>
              <a:t>Athletic shoes (with laces) &amp; socks</a:t>
            </a:r>
          </a:p>
          <a:p>
            <a:endParaRPr lang="en-US" dirty="0" smtClean="0"/>
          </a:p>
          <a:p>
            <a:r>
              <a:rPr lang="en-US" dirty="0" smtClean="0"/>
              <a:t>Cold Weather?  Students may wear solid (no writing, logos, etc.) Navy, Orange, Black or Grey sweat clothes (No writing).  No leggings and/or yoga pants.  Sweatshirts must be worn over PE shirt.</a:t>
            </a:r>
          </a:p>
          <a:p>
            <a:endParaRPr lang="en-US" dirty="0" smtClean="0"/>
          </a:p>
          <a:p>
            <a:r>
              <a:rPr lang="en-US" dirty="0"/>
              <a:t> </a:t>
            </a:r>
            <a:r>
              <a:rPr lang="en-US" dirty="0" smtClean="0"/>
              <a:t>Section in binder or two pocket folder.</a:t>
            </a:r>
          </a:p>
          <a:p>
            <a:endParaRPr lang="en-US" dirty="0"/>
          </a:p>
          <a:p>
            <a:r>
              <a:rPr lang="en-US" dirty="0" smtClean="0"/>
              <a:t>Recommended: water and/or sunblock. 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u="sng" dirty="0" smtClean="0">
                <a:solidFill>
                  <a:srgbClr val="FA8716"/>
                </a:solidFill>
                <a:latin typeface="American Typewriter"/>
                <a:cs typeface="American Typewriter"/>
              </a:rPr>
              <a:t>What</a:t>
            </a:r>
            <a:r>
              <a:rPr lang="en-US" u="sng" baseline="0" dirty="0" smtClean="0">
                <a:solidFill>
                  <a:srgbClr val="FA8716"/>
                </a:solidFill>
              </a:rPr>
              <a:t> Do I need</a:t>
            </a:r>
            <a:r>
              <a:rPr lang="en-US" baseline="0" dirty="0" smtClean="0">
                <a:solidFill>
                  <a:srgbClr val="FA8716"/>
                </a:solidFill>
              </a:rPr>
              <a:t>?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17418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2400" dirty="0" smtClean="0"/>
              <a:t>Have a positive attitude.</a:t>
            </a:r>
          </a:p>
          <a:p>
            <a:pPr>
              <a:lnSpc>
                <a:spcPct val="150000"/>
              </a:lnSpc>
            </a:pPr>
            <a:r>
              <a:rPr lang="en-US" sz="2400" dirty="0" smtClean="0"/>
              <a:t>Come to class ready to work…it is a physical class!</a:t>
            </a:r>
          </a:p>
          <a:p>
            <a:pPr>
              <a:lnSpc>
                <a:spcPct val="150000"/>
              </a:lnSpc>
            </a:pPr>
            <a:r>
              <a:rPr lang="en-US" sz="2400" dirty="0" smtClean="0"/>
              <a:t>Do your best regardless of activity.</a:t>
            </a:r>
          </a:p>
          <a:p>
            <a:pPr>
              <a:lnSpc>
                <a:spcPct val="150000"/>
              </a:lnSpc>
            </a:pPr>
            <a:r>
              <a:rPr lang="en-US" sz="2400" dirty="0" smtClean="0"/>
              <a:t>Follow school rules: Be safe, responsible, and respectful.</a:t>
            </a:r>
            <a:endParaRPr lang="en-US" sz="24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u="sng" dirty="0" smtClean="0">
                <a:solidFill>
                  <a:srgbClr val="FA8716"/>
                </a:solidFill>
                <a:latin typeface="American Typewriter"/>
                <a:cs typeface="American Typewriter"/>
              </a:rPr>
              <a:t>Expectations</a:t>
            </a:r>
            <a:endParaRPr lang="en-US" u="sng" dirty="0">
              <a:solidFill>
                <a:srgbClr val="FA8716"/>
              </a:solidFill>
              <a:latin typeface="American Typewriter"/>
              <a:cs typeface="American Typewriter"/>
            </a:endParaRPr>
          </a:p>
        </p:txBody>
      </p:sp>
    </p:spTree>
    <p:extLst>
      <p:ext uri="{BB962C8B-B14F-4D97-AF65-F5344CB8AC3E}">
        <p14:creationId xmlns:p14="http://schemas.microsoft.com/office/powerpoint/2010/main" val="17331148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719071"/>
            <a:ext cx="3453532" cy="4235831"/>
          </a:xfrm>
        </p:spPr>
        <p:txBody>
          <a:bodyPr>
            <a:normAutofit/>
          </a:bodyPr>
          <a:lstStyle/>
          <a:p>
            <a:pPr marL="45720" indent="0">
              <a:buNone/>
            </a:pPr>
            <a:r>
              <a:rPr lang="en-US" b="1" u="sng" dirty="0" smtClean="0"/>
              <a:t>6</a:t>
            </a:r>
            <a:r>
              <a:rPr lang="en-US" b="1" u="sng" baseline="30000" dirty="0" smtClean="0"/>
              <a:t>th</a:t>
            </a:r>
            <a:r>
              <a:rPr lang="en-US" b="1" u="sng" dirty="0" smtClean="0"/>
              <a:t> grade</a:t>
            </a:r>
          </a:p>
          <a:p>
            <a:endParaRPr lang="en-US" dirty="0" smtClean="0"/>
          </a:p>
          <a:p>
            <a:r>
              <a:rPr lang="en-US" dirty="0" smtClean="0">
                <a:solidFill>
                  <a:schemeClr val="bg2">
                    <a:lumMod val="50000"/>
                  </a:schemeClr>
                </a:solidFill>
              </a:rPr>
              <a:t>Fitness</a:t>
            </a:r>
          </a:p>
          <a:p>
            <a:r>
              <a:rPr lang="en-US" dirty="0" smtClean="0">
                <a:solidFill>
                  <a:schemeClr val="bg2">
                    <a:lumMod val="50000"/>
                  </a:schemeClr>
                </a:solidFill>
              </a:rPr>
              <a:t>Dodging</a:t>
            </a:r>
          </a:p>
          <a:p>
            <a:r>
              <a:rPr lang="en-US" dirty="0" smtClean="0">
                <a:solidFill>
                  <a:schemeClr val="bg2">
                    <a:lumMod val="50000"/>
                  </a:schemeClr>
                </a:solidFill>
              </a:rPr>
              <a:t>Striking</a:t>
            </a:r>
          </a:p>
          <a:p>
            <a:r>
              <a:rPr lang="en-US" dirty="0" smtClean="0">
                <a:solidFill>
                  <a:schemeClr val="bg2">
                    <a:lumMod val="50000"/>
                  </a:schemeClr>
                </a:solidFill>
              </a:rPr>
              <a:t>Throwing/Catching</a:t>
            </a:r>
          </a:p>
          <a:p>
            <a:r>
              <a:rPr lang="en-US" dirty="0" smtClean="0">
                <a:solidFill>
                  <a:schemeClr val="bg2">
                    <a:lumMod val="50000"/>
                  </a:schemeClr>
                </a:solidFill>
              </a:rPr>
              <a:t>Dance</a:t>
            </a:r>
          </a:p>
          <a:p>
            <a:r>
              <a:rPr lang="en-US" dirty="0" smtClean="0">
                <a:solidFill>
                  <a:schemeClr val="bg2">
                    <a:lumMod val="50000"/>
                  </a:schemeClr>
                </a:solidFill>
              </a:rPr>
              <a:t>Tumbling</a:t>
            </a:r>
          </a:p>
          <a:p>
            <a:r>
              <a:rPr lang="en-US" dirty="0" smtClean="0">
                <a:solidFill>
                  <a:schemeClr val="bg2">
                    <a:lumMod val="50000"/>
                  </a:schemeClr>
                </a:solidFill>
              </a:rPr>
              <a:t>Rec Games</a:t>
            </a:r>
          </a:p>
          <a:p>
            <a:r>
              <a:rPr lang="en-US" dirty="0" smtClean="0">
                <a:solidFill>
                  <a:schemeClr val="bg2">
                    <a:lumMod val="50000"/>
                  </a:schemeClr>
                </a:solidFill>
              </a:rPr>
              <a:t>Track &amp; Field</a:t>
            </a:r>
            <a:endParaRPr lang="en-US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u="sng" dirty="0" smtClean="0">
                <a:solidFill>
                  <a:srgbClr val="FA8716"/>
                </a:solidFill>
                <a:latin typeface="American Typewriter"/>
                <a:cs typeface="American Typewriter"/>
              </a:rPr>
              <a:t>Curriculum</a:t>
            </a:r>
            <a:endParaRPr lang="en-US" u="sng" dirty="0">
              <a:solidFill>
                <a:srgbClr val="FA8716"/>
              </a:solidFill>
              <a:latin typeface="American Typewriter"/>
              <a:cs typeface="American Typewriter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241410" y="1719072"/>
            <a:ext cx="3181058" cy="4164217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extrusionH="57150">
              <a:bevelT w="38100" h="38100" prst="angle"/>
            </a:sp3d>
          </a:bodyPr>
          <a:lstStyle/>
          <a:p>
            <a:r>
              <a:rPr lang="en-US" b="1" u="sng" dirty="0" smtClean="0">
                <a:solidFill>
                  <a:schemeClr val="bg2">
                    <a:lumMod val="50000"/>
                  </a:schemeClr>
                </a:solidFill>
              </a:rPr>
              <a:t>7</a:t>
            </a:r>
            <a:r>
              <a:rPr lang="en-US" b="1" u="sng" baseline="30000" dirty="0" smtClean="0">
                <a:solidFill>
                  <a:schemeClr val="bg2">
                    <a:lumMod val="50000"/>
                  </a:schemeClr>
                </a:solidFill>
              </a:rPr>
              <a:t>th</a:t>
            </a:r>
            <a:r>
              <a:rPr lang="en-US" b="1" u="sng" dirty="0" smtClean="0">
                <a:solidFill>
                  <a:schemeClr val="bg2">
                    <a:lumMod val="50000"/>
                  </a:schemeClr>
                </a:solidFill>
              </a:rPr>
              <a:t> / 8</a:t>
            </a:r>
            <a:r>
              <a:rPr lang="en-US" b="1" u="sng" baseline="30000" dirty="0" smtClean="0">
                <a:solidFill>
                  <a:schemeClr val="bg2">
                    <a:lumMod val="50000"/>
                  </a:schemeClr>
                </a:solidFill>
              </a:rPr>
              <a:t>th</a:t>
            </a:r>
            <a:r>
              <a:rPr lang="en-US" b="1" u="sng" dirty="0" smtClean="0">
                <a:solidFill>
                  <a:schemeClr val="bg2">
                    <a:lumMod val="50000"/>
                  </a:schemeClr>
                </a:solidFill>
              </a:rPr>
              <a:t> grade</a:t>
            </a:r>
          </a:p>
          <a:p>
            <a:endParaRPr lang="en-US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  <a:p>
            <a:pPr marL="285750" indent="-285750">
              <a:lnSpc>
                <a:spcPct val="130000"/>
              </a:lnSpc>
              <a:buFont typeface="Wingdings" charset="2"/>
              <a:buChar char="§"/>
            </a:pPr>
            <a:r>
              <a:rPr lang="en-US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131D43"/>
                </a:solidFill>
                <a:latin typeface="+mj-lt"/>
                <a:cs typeface="Andale Mono"/>
              </a:rPr>
              <a:t>Fitness</a:t>
            </a:r>
          </a:p>
          <a:p>
            <a:pPr marL="285750" indent="-285750">
              <a:lnSpc>
                <a:spcPct val="130000"/>
              </a:lnSpc>
              <a:buFont typeface="Wingdings" charset="2"/>
              <a:buChar char="§"/>
            </a:pPr>
            <a:r>
              <a:rPr lang="en-US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131D43"/>
                </a:solidFill>
                <a:latin typeface="+mj-lt"/>
                <a:cs typeface="Andale Mono"/>
              </a:rPr>
              <a:t>Basketball</a:t>
            </a:r>
            <a:endParaRPr lang="en-US" b="1" dirty="0" smtClean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131D43"/>
              </a:solidFill>
              <a:latin typeface="+mj-lt"/>
              <a:cs typeface="Andale Mono"/>
            </a:endParaRPr>
          </a:p>
          <a:p>
            <a:pPr marL="285750" indent="-285750">
              <a:lnSpc>
                <a:spcPct val="130000"/>
              </a:lnSpc>
              <a:buFont typeface="Wingdings" charset="2"/>
              <a:buChar char="§"/>
            </a:pPr>
            <a:r>
              <a:rPr lang="en-US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131D43"/>
                </a:solidFill>
                <a:latin typeface="+mj-lt"/>
                <a:cs typeface="Andale Mono"/>
              </a:rPr>
              <a:t>Football</a:t>
            </a:r>
            <a:endParaRPr lang="en-US" b="1" dirty="0" smtClean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131D43"/>
              </a:solidFill>
              <a:latin typeface="+mj-lt"/>
              <a:cs typeface="Andale Mono"/>
            </a:endParaRPr>
          </a:p>
          <a:p>
            <a:pPr marL="285750" indent="-285750">
              <a:lnSpc>
                <a:spcPct val="130000"/>
              </a:lnSpc>
              <a:buFont typeface="Wingdings" charset="2"/>
              <a:buChar char="§"/>
            </a:pPr>
            <a:r>
              <a:rPr lang="en-US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131D43"/>
                </a:solidFill>
                <a:latin typeface="+mj-lt"/>
                <a:cs typeface="Andale Mono"/>
              </a:rPr>
              <a:t>Lacrosse</a:t>
            </a:r>
          </a:p>
          <a:p>
            <a:pPr marL="285750" indent="-285750">
              <a:lnSpc>
                <a:spcPct val="130000"/>
              </a:lnSpc>
              <a:buFont typeface="Wingdings" charset="2"/>
              <a:buChar char="§"/>
            </a:pPr>
            <a:r>
              <a:rPr lang="en-US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131D43"/>
                </a:solidFill>
                <a:latin typeface="+mj-lt"/>
                <a:cs typeface="Andale Mono"/>
              </a:rPr>
              <a:t>Track &amp; Field</a:t>
            </a:r>
            <a:endParaRPr lang="en-US" b="1" dirty="0" smtClean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131D43"/>
              </a:solidFill>
              <a:latin typeface="+mj-lt"/>
              <a:cs typeface="Andale Mono"/>
            </a:endParaRPr>
          </a:p>
          <a:p>
            <a:pPr marL="285750" indent="-285750">
              <a:lnSpc>
                <a:spcPct val="130000"/>
              </a:lnSpc>
              <a:buFont typeface="Wingdings" charset="2"/>
              <a:buChar char="§"/>
            </a:pPr>
            <a:r>
              <a:rPr lang="en-US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131D43"/>
                </a:solidFill>
                <a:latin typeface="+mj-lt"/>
                <a:cs typeface="Andale Mono"/>
              </a:rPr>
              <a:t>Pickle Ball</a:t>
            </a:r>
            <a:endParaRPr lang="en-US" b="1" dirty="0" smtClean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131D43"/>
              </a:solidFill>
              <a:latin typeface="+mj-lt"/>
              <a:cs typeface="Andale Mono"/>
            </a:endParaRPr>
          </a:p>
          <a:p>
            <a:pPr marL="285750" indent="-285750">
              <a:lnSpc>
                <a:spcPct val="130000"/>
              </a:lnSpc>
              <a:buFont typeface="Wingdings" charset="2"/>
              <a:buChar char="§"/>
            </a:pPr>
            <a:r>
              <a:rPr lang="en-US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131D43"/>
                </a:solidFill>
                <a:latin typeface="+mj-lt"/>
                <a:cs typeface="Andale Mono"/>
              </a:rPr>
              <a:t>Disc Games</a:t>
            </a:r>
            <a:endParaRPr lang="en-US" b="1" dirty="0" smtClean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131D43"/>
              </a:solidFill>
              <a:latin typeface="+mj-lt"/>
              <a:cs typeface="Andale Mono"/>
            </a:endParaRPr>
          </a:p>
          <a:p>
            <a:pPr marL="285750" indent="-285750">
              <a:lnSpc>
                <a:spcPct val="130000"/>
              </a:lnSpc>
              <a:buFont typeface="Wingdings" charset="2"/>
              <a:buChar char="§"/>
            </a:pPr>
            <a:r>
              <a:rPr lang="en-US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131D43"/>
                </a:solidFill>
                <a:latin typeface="+mj-lt"/>
                <a:cs typeface="Andale Mono"/>
              </a:rPr>
              <a:t>Tumbling</a:t>
            </a:r>
            <a:endParaRPr lang="en-US" b="1" dirty="0" smtClean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131D43"/>
              </a:solidFill>
              <a:latin typeface="+mj-lt"/>
              <a:cs typeface="Andale Mono"/>
            </a:endParaRPr>
          </a:p>
          <a:p>
            <a:pPr marL="285750" indent="-285750">
              <a:lnSpc>
                <a:spcPct val="130000"/>
              </a:lnSpc>
              <a:buFont typeface="Wingdings" charset="2"/>
              <a:buChar char="§"/>
            </a:pPr>
            <a:r>
              <a:rPr lang="en-US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131D43"/>
                </a:solidFill>
                <a:latin typeface="+mj-lt"/>
                <a:cs typeface="Andale Mono"/>
              </a:rPr>
              <a:t>Dance </a:t>
            </a:r>
            <a:r>
              <a:rPr lang="en-US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131D43"/>
                </a:solidFill>
                <a:latin typeface="+mj-lt"/>
                <a:cs typeface="Andale Mono"/>
              </a:rPr>
              <a:t>(</a:t>
            </a:r>
            <a:r>
              <a:rPr lang="en-US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131D43"/>
                </a:solidFill>
                <a:latin typeface="+mj-lt"/>
                <a:cs typeface="Andale Mono"/>
              </a:rPr>
              <a:t>Square</a:t>
            </a:r>
            <a:r>
              <a:rPr lang="en-US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131D43"/>
                </a:solidFill>
                <a:latin typeface="+mj-lt"/>
                <a:cs typeface="Andale Mono"/>
              </a:rPr>
              <a:t>)</a:t>
            </a:r>
            <a:endParaRPr lang="en-US" b="1" dirty="0" smtClean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131D43"/>
              </a:solidFill>
              <a:latin typeface="+mj-lt"/>
              <a:cs typeface="Andale Mono"/>
            </a:endParaRPr>
          </a:p>
          <a:p>
            <a:endParaRPr lang="en-US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accent3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Andale Mono"/>
              <a:cs typeface="Andale Mono"/>
            </a:endParaRPr>
          </a:p>
        </p:txBody>
      </p:sp>
    </p:spTree>
    <p:extLst>
      <p:ext uri="{BB962C8B-B14F-4D97-AF65-F5344CB8AC3E}">
        <p14:creationId xmlns:p14="http://schemas.microsoft.com/office/powerpoint/2010/main" val="22129216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Mondays &amp; Thursdays:  Fitness Days.</a:t>
            </a:r>
          </a:p>
          <a:p>
            <a:pPr marL="68580" indent="0">
              <a:buNone/>
            </a:pPr>
            <a:r>
              <a:rPr lang="en-US" dirty="0"/>
              <a:t>	</a:t>
            </a:r>
            <a:r>
              <a:rPr lang="en-US" dirty="0" smtClean="0"/>
              <a:t>Missed days / assignments </a:t>
            </a:r>
            <a:r>
              <a:rPr lang="en-US" dirty="0" smtClean="0"/>
              <a:t>may be </a:t>
            </a:r>
            <a:r>
              <a:rPr lang="en-US" dirty="0" smtClean="0"/>
              <a:t>made up </a:t>
            </a:r>
          </a:p>
          <a:p>
            <a:pPr marL="68580" indent="0">
              <a:buNone/>
            </a:pPr>
            <a:r>
              <a:rPr lang="en-US" dirty="0"/>
              <a:t>	</a:t>
            </a:r>
            <a:r>
              <a:rPr lang="en-US" dirty="0" smtClean="0"/>
              <a:t>(Tues. morning at 8:30 am.).</a:t>
            </a:r>
          </a:p>
          <a:p>
            <a:pPr marL="68580" indent="0">
              <a:buNone/>
            </a:pPr>
            <a:endParaRPr lang="en-US" dirty="0" smtClean="0"/>
          </a:p>
          <a:p>
            <a:r>
              <a:rPr lang="en-US" dirty="0" smtClean="0"/>
              <a:t>Tue,  Wed, &amp; Fri: </a:t>
            </a:r>
          </a:p>
          <a:p>
            <a:pPr marL="68580" indent="0">
              <a:buNone/>
            </a:pPr>
            <a:r>
              <a:rPr lang="en-US" dirty="0"/>
              <a:t>	</a:t>
            </a:r>
            <a:r>
              <a:rPr lang="en-US" dirty="0" smtClean="0"/>
              <a:t>Sport / Unit day.</a:t>
            </a:r>
          </a:p>
          <a:p>
            <a:pPr marL="68580" indent="0">
              <a:buNone/>
            </a:pPr>
            <a:endParaRPr lang="en-US" dirty="0"/>
          </a:p>
          <a:p>
            <a:pPr marL="411480" indent="-342900"/>
            <a:r>
              <a:rPr lang="en-US" dirty="0" smtClean="0"/>
              <a:t>PE make ups:  Tuesday mornings @ 8:30am</a:t>
            </a:r>
          </a:p>
          <a:p>
            <a:pPr marL="411480" indent="-342900"/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u="sng" dirty="0" smtClean="0">
                <a:solidFill>
                  <a:srgbClr val="FA8716"/>
                </a:solidFill>
              </a:rPr>
              <a:t>TYPICAL WEEK</a:t>
            </a:r>
            <a:endParaRPr lang="en-US" u="sng" dirty="0">
              <a:solidFill>
                <a:srgbClr val="FA871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008599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64726377"/>
              </p:ext>
            </p:extLst>
          </p:nvPr>
        </p:nvGraphicFramePr>
        <p:xfrm>
          <a:off x="381000" y="1847408"/>
          <a:ext cx="8407401" cy="439419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56444"/>
                <a:gridCol w="3148490"/>
                <a:gridCol w="2802467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40%</a:t>
                      </a:r>
                      <a:endParaRPr lang="en-US" dirty="0">
                        <a:solidFill>
                          <a:schemeClr val="bg2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30%</a:t>
                      </a:r>
                      <a:endParaRPr lang="en-US" dirty="0">
                        <a:solidFill>
                          <a:schemeClr val="bg2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30%</a:t>
                      </a:r>
                      <a:endParaRPr lang="en-US" dirty="0">
                        <a:solidFill>
                          <a:schemeClr val="bg2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</a:tr>
              <a:tr h="692951">
                <a:tc>
                  <a:txBody>
                    <a:bodyPr/>
                    <a:lstStyle/>
                    <a:p>
                      <a:pPr algn="ctr"/>
                      <a:r>
                        <a:rPr lang="en-US" i="1" u="sng" dirty="0" smtClean="0"/>
                        <a:t>Movement</a:t>
                      </a:r>
                    </a:p>
                    <a:p>
                      <a:pPr algn="ctr"/>
                      <a:endParaRPr lang="en-US" i="1" u="sng" dirty="0" smtClean="0"/>
                    </a:p>
                    <a:p>
                      <a:r>
                        <a:rPr lang="en-US" dirty="0" smtClean="0"/>
                        <a:t>Standard</a:t>
                      </a:r>
                      <a:r>
                        <a:rPr lang="en-US" baseline="0" dirty="0" smtClean="0"/>
                        <a:t> 1: Skills</a:t>
                      </a:r>
                    </a:p>
                    <a:p>
                      <a:endParaRPr lang="en-US" baseline="0" dirty="0" smtClean="0"/>
                    </a:p>
                    <a:p>
                      <a:r>
                        <a:rPr lang="en-US" baseline="0" dirty="0" smtClean="0"/>
                        <a:t>Standard 2:</a:t>
                      </a:r>
                      <a:r>
                        <a:rPr lang="en-US" dirty="0" smtClean="0"/>
                        <a:t> Concepts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i="1" u="sng" dirty="0" smtClean="0"/>
                        <a:t>Fitness</a:t>
                      </a:r>
                    </a:p>
                    <a:p>
                      <a:pPr algn="ctr"/>
                      <a:endParaRPr lang="en-US" i="1" u="sng" dirty="0" smtClean="0"/>
                    </a:p>
                    <a:p>
                      <a:r>
                        <a:rPr lang="en-US" dirty="0" smtClean="0"/>
                        <a:t>Standard 3: Physical Fitness</a:t>
                      </a:r>
                    </a:p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Standard 4: Concepts</a:t>
                      </a:r>
                    </a:p>
                    <a:p>
                      <a:r>
                        <a:rPr lang="en-US" dirty="0" smtClean="0"/>
                        <a:t>     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i="1" u="sng" dirty="0" smtClean="0"/>
                        <a:t>Academic</a:t>
                      </a:r>
                      <a:r>
                        <a:rPr lang="en-US" i="1" u="sng" baseline="0" dirty="0" smtClean="0"/>
                        <a:t> Behavior</a:t>
                      </a:r>
                    </a:p>
                    <a:p>
                      <a:endParaRPr lang="en-US" i="1" u="sng" baseline="0" dirty="0" smtClean="0"/>
                    </a:p>
                    <a:p>
                      <a:r>
                        <a:rPr lang="en-US" i="0" u="none" baseline="0" dirty="0" smtClean="0"/>
                        <a:t>Standard 5:</a:t>
                      </a:r>
                    </a:p>
                    <a:p>
                      <a:pPr algn="ctr"/>
                      <a:r>
                        <a:rPr lang="en-US" i="0" u="none" dirty="0" smtClean="0"/>
                        <a:t>(Participation)</a:t>
                      </a:r>
                      <a:endParaRPr lang="en-US" i="0" u="none" dirty="0"/>
                    </a:p>
                  </a:txBody>
                  <a:tcPr/>
                </a:tc>
              </a:tr>
              <a:tr h="2089905">
                <a:tc>
                  <a:txBody>
                    <a:bodyPr/>
                    <a:lstStyle/>
                    <a:p>
                      <a:pPr marL="285750" indent="-285750">
                        <a:buFont typeface="Arial"/>
                        <a:buChar char="•"/>
                      </a:pPr>
                      <a:r>
                        <a:rPr lang="en-US" dirty="0" smtClean="0"/>
                        <a:t>Sport Units</a:t>
                      </a:r>
                    </a:p>
                    <a:p>
                      <a:pPr marL="285750" indent="-285750">
                        <a:buFont typeface="Arial"/>
                        <a:buChar char="•"/>
                      </a:pPr>
                      <a:r>
                        <a:rPr lang="en-US" dirty="0" smtClean="0"/>
                        <a:t>Tumbling</a:t>
                      </a:r>
                    </a:p>
                    <a:p>
                      <a:pPr marL="285750" indent="-285750">
                        <a:buFont typeface="Arial"/>
                        <a:buChar char="•"/>
                      </a:pPr>
                      <a:r>
                        <a:rPr lang="en-US" dirty="0" smtClean="0"/>
                        <a:t>Dance</a:t>
                      </a:r>
                    </a:p>
                    <a:p>
                      <a:pPr marL="285750" indent="-285750">
                        <a:buFont typeface="Arial"/>
                        <a:buChar char="•"/>
                      </a:pPr>
                      <a:r>
                        <a:rPr lang="en-US" dirty="0" smtClean="0"/>
                        <a:t>Written</a:t>
                      </a:r>
                      <a:r>
                        <a:rPr lang="en-US" baseline="0" dirty="0" smtClean="0"/>
                        <a:t> Tests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/>
                        <a:buChar char="•"/>
                      </a:pPr>
                      <a:r>
                        <a:rPr lang="en-US" dirty="0" smtClean="0"/>
                        <a:t>Fitness Days</a:t>
                      </a:r>
                    </a:p>
                    <a:p>
                      <a:pPr marL="285750" indent="-285750">
                        <a:buFont typeface="Arial"/>
                        <a:buChar char="•"/>
                      </a:pPr>
                      <a:r>
                        <a:rPr lang="en-US" dirty="0" smtClean="0"/>
                        <a:t>Run Days</a:t>
                      </a:r>
                    </a:p>
                    <a:p>
                      <a:pPr marL="285750" indent="-285750">
                        <a:buFont typeface="Arial"/>
                        <a:buChar char="•"/>
                      </a:pPr>
                      <a:r>
                        <a:rPr lang="en-US" dirty="0" smtClean="0"/>
                        <a:t>Boot camps</a:t>
                      </a:r>
                    </a:p>
                    <a:p>
                      <a:pPr marL="285750" indent="-285750">
                        <a:buFont typeface="Arial"/>
                        <a:buChar char="•"/>
                      </a:pPr>
                      <a:r>
                        <a:rPr lang="en-US" dirty="0" smtClean="0"/>
                        <a:t>Fitness</a:t>
                      </a:r>
                      <a:r>
                        <a:rPr lang="en-US" baseline="0" dirty="0" smtClean="0"/>
                        <a:t> Assessments</a:t>
                      </a:r>
                    </a:p>
                    <a:p>
                      <a:pPr marL="285750" indent="-285750">
                        <a:buFont typeface="Arial"/>
                        <a:buChar char="•"/>
                      </a:pPr>
                      <a:r>
                        <a:rPr lang="en-US" baseline="0" dirty="0" smtClean="0"/>
                        <a:t>PFR Card</a:t>
                      </a:r>
                    </a:p>
                    <a:p>
                      <a:pPr marL="285750" indent="-285750">
                        <a:buFont typeface="Arial"/>
                        <a:buChar char="•"/>
                      </a:pPr>
                      <a:r>
                        <a:rPr lang="en-US" baseline="0" dirty="0" smtClean="0"/>
                        <a:t>Written Tests</a:t>
                      </a:r>
                    </a:p>
                    <a:p>
                      <a:pPr marL="285750" indent="-285750">
                        <a:buFont typeface="Arial"/>
                        <a:buChar char="•"/>
                      </a:pPr>
                      <a:endParaRPr lang="en-US" dirty="0" smtClean="0"/>
                    </a:p>
                    <a:p>
                      <a:pPr marL="285750" indent="-285750">
                        <a:buFont typeface="Arial"/>
                        <a:buChar char="•"/>
                      </a:pP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/>
                        <a:buChar char="•"/>
                      </a:pPr>
                      <a:r>
                        <a:rPr lang="en-US" dirty="0" smtClean="0"/>
                        <a:t>Attendance &amp;</a:t>
                      </a:r>
                      <a:r>
                        <a:rPr lang="en-US" baseline="0" dirty="0" smtClean="0"/>
                        <a:t> Preparedness</a:t>
                      </a:r>
                    </a:p>
                    <a:p>
                      <a:pPr marL="285750" indent="-285750">
                        <a:buFont typeface="Arial"/>
                        <a:buChar char="•"/>
                      </a:pPr>
                      <a:r>
                        <a:rPr lang="en-US" baseline="0" dirty="0" smtClean="0"/>
                        <a:t>Focus &amp; Accuracy</a:t>
                      </a:r>
                    </a:p>
                    <a:p>
                      <a:pPr marL="285750" indent="-285750">
                        <a:buFont typeface="Arial"/>
                        <a:buChar char="•"/>
                      </a:pPr>
                      <a:r>
                        <a:rPr lang="en-US" dirty="0" smtClean="0"/>
                        <a:t>Effort &amp; Perseverance</a:t>
                      </a:r>
                    </a:p>
                    <a:p>
                      <a:pPr marL="285750" indent="-285750">
                        <a:buFont typeface="Arial"/>
                        <a:buChar char="•"/>
                      </a:pPr>
                      <a:r>
                        <a:rPr lang="en-US" dirty="0" smtClean="0"/>
                        <a:t>Teamwork</a:t>
                      </a:r>
                    </a:p>
                    <a:p>
                      <a:pPr marL="285750" indent="-285750">
                        <a:buFont typeface="Arial"/>
                        <a:buChar char="•"/>
                      </a:pPr>
                      <a:r>
                        <a:rPr lang="en-US" dirty="0" smtClean="0"/>
                        <a:t>Respect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solidFill>
                  <a:schemeClr val="accent1"/>
                </a:solidFill>
              </a:rPr>
              <a:t>GRading</a:t>
            </a:r>
            <a:endParaRPr lang="en-US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243685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dirty="0" smtClean="0"/>
          </a:p>
          <a:p>
            <a:r>
              <a:rPr lang="en-US" dirty="0" smtClean="0"/>
              <a:t>Be specific about what your child can and/or cannot do.  We will modify activities.</a:t>
            </a:r>
          </a:p>
          <a:p>
            <a:pPr marL="45720" indent="0">
              <a:buNone/>
            </a:pPr>
            <a:endParaRPr lang="en-US" dirty="0" smtClean="0"/>
          </a:p>
          <a:p>
            <a:r>
              <a:rPr lang="en-US" dirty="0" smtClean="0"/>
              <a:t>Be sure to date and sign notes.</a:t>
            </a:r>
          </a:p>
          <a:p>
            <a:pPr marL="68580" indent="0">
              <a:buNone/>
            </a:pPr>
            <a:endParaRPr lang="en-US" dirty="0" smtClean="0"/>
          </a:p>
          <a:p>
            <a:r>
              <a:rPr lang="en-US" dirty="0" smtClean="0"/>
              <a:t>More than three consecutive days?  A note from a doctor is required.</a:t>
            </a:r>
          </a:p>
          <a:p>
            <a:endParaRPr lang="en-US" dirty="0" smtClean="0"/>
          </a:p>
          <a:p>
            <a:r>
              <a:rPr lang="en-US" dirty="0" smtClean="0"/>
              <a:t>Students will be required to dress for PE even during medicals.  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u="sng" dirty="0" smtClean="0">
                <a:solidFill>
                  <a:schemeClr val="accent3"/>
                </a:solidFill>
                <a:latin typeface="American Typewriter"/>
                <a:cs typeface="American Typewriter"/>
              </a:rPr>
              <a:t>Medical notes</a:t>
            </a:r>
            <a:endParaRPr lang="en-US" u="sng" dirty="0">
              <a:solidFill>
                <a:schemeClr val="accent3"/>
              </a:solidFill>
              <a:latin typeface="American Typewriter"/>
              <a:cs typeface="American Typewriter"/>
            </a:endParaRPr>
          </a:p>
        </p:txBody>
      </p:sp>
    </p:spTree>
    <p:extLst>
      <p:ext uri="{BB962C8B-B14F-4D97-AF65-F5344CB8AC3E}">
        <p14:creationId xmlns:p14="http://schemas.microsoft.com/office/powerpoint/2010/main" val="41956136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2325865"/>
            <a:ext cx="6828988" cy="2950382"/>
          </a:xfrm>
        </p:spPr>
        <p:txBody>
          <a:bodyPr/>
          <a:lstStyle/>
          <a:p>
            <a:r>
              <a:rPr lang="en-US" dirty="0" smtClean="0"/>
              <a:t>Be a positive role model </a:t>
            </a:r>
          </a:p>
          <a:p>
            <a:pPr marL="68580" indent="0">
              <a:buNone/>
            </a:pPr>
            <a:endParaRPr lang="en-US" dirty="0"/>
          </a:p>
          <a:p>
            <a:r>
              <a:rPr lang="en-US" dirty="0" smtClean="0"/>
              <a:t>Exercise, practice, and play with your child</a:t>
            </a:r>
          </a:p>
          <a:p>
            <a:endParaRPr lang="en-US" dirty="0"/>
          </a:p>
          <a:p>
            <a:r>
              <a:rPr lang="en-US" dirty="0" smtClean="0"/>
              <a:t>Encourage healthy food choices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5349" y="274638"/>
            <a:ext cx="8471796" cy="1197950"/>
          </a:xfrm>
        </p:spPr>
        <p:txBody>
          <a:bodyPr>
            <a:noAutofit/>
          </a:bodyPr>
          <a:lstStyle/>
          <a:p>
            <a:pPr algn="ctr"/>
            <a:r>
              <a:rPr lang="en-US" sz="2800" dirty="0" smtClean="0">
                <a:solidFill>
                  <a:srgbClr val="FA8716"/>
                </a:solidFill>
              </a:rPr>
              <a:t>How to help your child become a physically educated and healthy adult</a:t>
            </a:r>
            <a:r>
              <a:rPr lang="en-US" sz="2800" dirty="0" smtClean="0">
                <a:solidFill>
                  <a:schemeClr val="accent1"/>
                </a:solidFill>
              </a:rPr>
              <a:t/>
            </a:r>
            <a:br>
              <a:rPr lang="en-US" sz="2800" dirty="0" smtClean="0">
                <a:solidFill>
                  <a:schemeClr val="accent1"/>
                </a:solidFill>
              </a:rPr>
            </a:br>
            <a:endParaRPr lang="en-US" sz="2800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972288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45720" indent="0">
              <a:buNone/>
            </a:pPr>
            <a:r>
              <a:rPr lang="en-US" i="1" u="sng" dirty="0" smtClean="0"/>
              <a:t>Fall Sports</a:t>
            </a:r>
            <a:r>
              <a:rPr lang="en-US" dirty="0" smtClean="0"/>
              <a:t>:  </a:t>
            </a:r>
          </a:p>
          <a:p>
            <a:r>
              <a:rPr lang="en-US" dirty="0" smtClean="0"/>
              <a:t>7 &amp; 8 Girls Volleyball</a:t>
            </a:r>
          </a:p>
          <a:p>
            <a:r>
              <a:rPr lang="en-US" dirty="0" smtClean="0"/>
              <a:t>7 &amp; 8 Flag Football</a:t>
            </a:r>
          </a:p>
          <a:p>
            <a:r>
              <a:rPr lang="en-US" dirty="0" smtClean="0"/>
              <a:t>6, 7, &amp; 8 Cross Country</a:t>
            </a:r>
          </a:p>
          <a:p>
            <a:pPr marL="45720" indent="0">
              <a:buNone/>
            </a:pPr>
            <a:endParaRPr lang="en-US" i="1" u="sng" dirty="0" smtClean="0"/>
          </a:p>
          <a:p>
            <a:pPr marL="45720" indent="0">
              <a:buNone/>
            </a:pPr>
            <a:r>
              <a:rPr lang="en-US" i="1" u="sng" dirty="0" smtClean="0"/>
              <a:t>Winter Sports</a:t>
            </a:r>
            <a:r>
              <a:rPr lang="en-US" dirty="0" smtClean="0"/>
              <a:t>:</a:t>
            </a:r>
            <a:endParaRPr lang="en-US" dirty="0"/>
          </a:p>
          <a:p>
            <a:r>
              <a:rPr lang="en-US" dirty="0" smtClean="0"/>
              <a:t>Oct. - Dec. : 7 &amp; 8  Boys Basketball</a:t>
            </a:r>
          </a:p>
          <a:p>
            <a:r>
              <a:rPr lang="en-US" dirty="0" smtClean="0"/>
              <a:t>Jan. – March: 7 &amp; 8 Girls Basketball</a:t>
            </a:r>
          </a:p>
          <a:p>
            <a:pPr marL="45720" indent="0">
              <a:buNone/>
            </a:pPr>
            <a:endParaRPr lang="en-US" i="1" u="sng" dirty="0" smtClean="0"/>
          </a:p>
          <a:p>
            <a:pPr marL="45720" indent="0">
              <a:buNone/>
            </a:pPr>
            <a:r>
              <a:rPr lang="en-US" i="1" u="sng" dirty="0" smtClean="0"/>
              <a:t>Spring:</a:t>
            </a:r>
          </a:p>
          <a:p>
            <a:r>
              <a:rPr lang="en-US" dirty="0" smtClean="0"/>
              <a:t>March – May:  6,7 &amp; 8 Track &amp; Field</a:t>
            </a:r>
          </a:p>
          <a:p>
            <a:pPr>
              <a:buFont typeface="Wingdings" charset="2"/>
              <a:buChar char="§"/>
            </a:pPr>
            <a:r>
              <a:rPr lang="en-US" dirty="0" smtClean="0"/>
              <a:t>March -  May: 7 &amp; 8 Boys Volleyball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u="sng" dirty="0" smtClean="0">
                <a:solidFill>
                  <a:srgbClr val="FA8716"/>
                </a:solidFill>
                <a:latin typeface="American Typewriter"/>
                <a:cs typeface="American Typewriter"/>
              </a:rPr>
              <a:t>ATHLETICS</a:t>
            </a:r>
            <a:endParaRPr lang="en-US" u="sng" dirty="0">
              <a:solidFill>
                <a:srgbClr val="FA8716"/>
              </a:solidFill>
              <a:latin typeface="American Typewriter"/>
              <a:cs typeface="American Typewriter"/>
            </a:endParaRPr>
          </a:p>
        </p:txBody>
      </p:sp>
    </p:spTree>
    <p:extLst>
      <p:ext uri="{BB962C8B-B14F-4D97-AF65-F5344CB8AC3E}">
        <p14:creationId xmlns:p14="http://schemas.microsoft.com/office/powerpoint/2010/main" val="31615990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Grid">
  <a:themeElements>
    <a:clrScheme name="Expo">
      <a:dk1>
        <a:sysClr val="windowText" lastClr="000000"/>
      </a:dk1>
      <a:lt1>
        <a:sysClr val="window" lastClr="FFFFFF"/>
      </a:lt1>
      <a:dk2>
        <a:srgbClr val="263B86"/>
      </a:dk2>
      <a:lt2>
        <a:srgbClr val="76B6F2"/>
      </a:lt2>
      <a:accent1>
        <a:srgbClr val="FBC01E"/>
      </a:accent1>
      <a:accent2>
        <a:srgbClr val="EFE1A2"/>
      </a:accent2>
      <a:accent3>
        <a:srgbClr val="FA8716"/>
      </a:accent3>
      <a:accent4>
        <a:srgbClr val="BE0204"/>
      </a:accent4>
      <a:accent5>
        <a:srgbClr val="640F10"/>
      </a:accent5>
      <a:accent6>
        <a:srgbClr val="7E13E3"/>
      </a:accent6>
      <a:hlink>
        <a:srgbClr val="D2D200"/>
      </a:hlink>
      <a:folHlink>
        <a:srgbClr val="D0B9F8"/>
      </a:folHlink>
    </a:clrScheme>
    <a:fontScheme name="Grid">
      <a:maj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ajorFont>
      <a:min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inorFont>
    </a:fontScheme>
    <a:fmtScheme name="Grid">
      <a:fillStyleLst>
        <a:solidFill>
          <a:schemeClr val="phClr"/>
        </a:solidFill>
        <a:solidFill>
          <a:schemeClr val="phClr">
            <a:tint val="5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175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3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3000"/>
                <a:satMod val="11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Grid.thmx</Template>
  <TotalTime>2780</TotalTime>
  <Words>389</Words>
  <Application>Microsoft Macintosh PowerPoint</Application>
  <PresentationFormat>On-screen Show (4:3)</PresentationFormat>
  <Paragraphs>110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Grid</vt:lpstr>
      <vt:lpstr>Physical Education</vt:lpstr>
      <vt:lpstr>What Do I need? </vt:lpstr>
      <vt:lpstr>Expectations</vt:lpstr>
      <vt:lpstr>Curriculum</vt:lpstr>
      <vt:lpstr>TYPICAL WEEK</vt:lpstr>
      <vt:lpstr>GRading</vt:lpstr>
      <vt:lpstr>Medical notes</vt:lpstr>
      <vt:lpstr>How to help your child become a physically educated and healthy adult </vt:lpstr>
      <vt:lpstr>ATHLETICS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Physical Education</dc:title>
  <dc:creator>RCSD</dc:creator>
  <cp:lastModifiedBy>RCSD</cp:lastModifiedBy>
  <cp:revision>62</cp:revision>
  <dcterms:created xsi:type="dcterms:W3CDTF">2012-08-27T12:11:07Z</dcterms:created>
  <dcterms:modified xsi:type="dcterms:W3CDTF">2016-08-23T15:50:53Z</dcterms:modified>
</cp:coreProperties>
</file>